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4" r:id="rId1"/>
  </p:sldMasterIdLst>
  <p:sldIdLst>
    <p:sldId id="256" r:id="rId2"/>
    <p:sldId id="266" r:id="rId3"/>
    <p:sldId id="259" r:id="rId4"/>
    <p:sldId id="263" r:id="rId5"/>
    <p:sldId id="257" r:id="rId6"/>
    <p:sldId id="258" r:id="rId7"/>
    <p:sldId id="264" r:id="rId8"/>
    <p:sldId id="260" r:id="rId9"/>
    <p:sldId id="261" r:id="rId10"/>
    <p:sldId id="262" r:id="rId11"/>
    <p:sldId id="265" r:id="rId12"/>
    <p:sldId id="267" r:id="rId13"/>
    <p:sldId id="268" r:id="rId14"/>
    <p:sldId id="269" r:id="rId15"/>
    <p:sldId id="270" r:id="rId16"/>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81" autoAdjust="0"/>
    <p:restoredTop sz="94660"/>
  </p:normalViewPr>
  <p:slideViewPr>
    <p:cSldViewPr snapToGrid="0">
      <p:cViewPr varScale="1">
        <p:scale>
          <a:sx n="103" d="100"/>
          <a:sy n="103" d="100"/>
        </p:scale>
        <p:origin x="150"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nl-NL" smtClean="0"/>
              <a:t>Klik om de stijl te bewerken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en-US" dirty="0"/>
          </a:p>
        </p:txBody>
      </p:sp>
      <p:sp>
        <p:nvSpPr>
          <p:cNvPr id="4" name="Date Placeholder 3"/>
          <p:cNvSpPr>
            <a:spLocks noGrp="1"/>
          </p:cNvSpPr>
          <p:nvPr>
            <p:ph type="dt" sz="half" idx="10"/>
          </p:nvPr>
        </p:nvSpPr>
        <p:spPr/>
        <p:txBody>
          <a:bodyPr/>
          <a:lstStyle/>
          <a:p>
            <a:fld id="{5CE8DF6C-9D58-4905-8DAC-CFF659F9458F}" type="datetimeFigureOut">
              <a:rPr lang="nl-NL" smtClean="0"/>
              <a:t>12-1-2017</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47918FE3-AB8D-419E-96B3-2FAE982D76AF}" type="slidenum">
              <a:rPr lang="nl-NL" smtClean="0"/>
              <a:t>‹nr.›</a:t>
            </a:fld>
            <a:endParaRPr lang="nl-NL"/>
          </a:p>
        </p:txBody>
      </p:sp>
    </p:spTree>
    <p:extLst>
      <p:ext uri="{BB962C8B-B14F-4D97-AF65-F5344CB8AC3E}">
        <p14:creationId xmlns:p14="http://schemas.microsoft.com/office/powerpoint/2010/main" val="25510791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en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nl-NL" smtClean="0"/>
              <a:t>Klik om de stijl te bewerken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Date Placeholder 3"/>
          <p:cNvSpPr>
            <a:spLocks noGrp="1"/>
          </p:cNvSpPr>
          <p:nvPr>
            <p:ph type="dt" sz="half" idx="10"/>
          </p:nvPr>
        </p:nvSpPr>
        <p:spPr/>
        <p:txBody>
          <a:bodyPr/>
          <a:lstStyle/>
          <a:p>
            <a:fld id="{5CE8DF6C-9D58-4905-8DAC-CFF659F9458F}" type="datetimeFigureOut">
              <a:rPr lang="nl-NL" smtClean="0"/>
              <a:t>12-1-2017</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47918FE3-AB8D-419E-96B3-2FAE982D76AF}" type="slidenum">
              <a:rPr lang="nl-NL" smtClean="0"/>
              <a:t>‹nr.›</a:t>
            </a:fld>
            <a:endParaRPr lang="nl-NL"/>
          </a:p>
        </p:txBody>
      </p:sp>
    </p:spTree>
    <p:extLst>
      <p:ext uri="{BB962C8B-B14F-4D97-AF65-F5344CB8AC3E}">
        <p14:creationId xmlns:p14="http://schemas.microsoft.com/office/powerpoint/2010/main" val="30821443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eraat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nl-NL" smtClean="0"/>
              <a:t>Klik om de stijl te bewerken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smtClean="0"/>
              <a:t>Klik om de modelstijlen te bewerken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Date Placeholder 3"/>
          <p:cNvSpPr>
            <a:spLocks noGrp="1"/>
          </p:cNvSpPr>
          <p:nvPr>
            <p:ph type="dt" sz="half" idx="10"/>
          </p:nvPr>
        </p:nvSpPr>
        <p:spPr/>
        <p:txBody>
          <a:bodyPr/>
          <a:lstStyle/>
          <a:p>
            <a:fld id="{5CE8DF6C-9D58-4905-8DAC-CFF659F9458F}" type="datetimeFigureOut">
              <a:rPr lang="nl-NL" smtClean="0"/>
              <a:t>12-1-2017</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47918FE3-AB8D-419E-96B3-2FAE982D76AF}" type="slidenum">
              <a:rPr lang="nl-NL" smtClean="0"/>
              <a:t>‹nr.›</a:t>
            </a:fld>
            <a:endParaRPr lang="nl-NL"/>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4320270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amkaartj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nl-NL" smtClean="0"/>
              <a:t>Klik om de stijl te bewerken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Date Placeholder 3"/>
          <p:cNvSpPr>
            <a:spLocks noGrp="1"/>
          </p:cNvSpPr>
          <p:nvPr>
            <p:ph type="dt" sz="half" idx="10"/>
          </p:nvPr>
        </p:nvSpPr>
        <p:spPr/>
        <p:txBody>
          <a:bodyPr/>
          <a:lstStyle/>
          <a:p>
            <a:fld id="{5CE8DF6C-9D58-4905-8DAC-CFF659F9458F}" type="datetimeFigureOut">
              <a:rPr lang="nl-NL" smtClean="0"/>
              <a:t>12-1-2017</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47918FE3-AB8D-419E-96B3-2FAE982D76AF}" type="slidenum">
              <a:rPr lang="nl-NL" smtClean="0"/>
              <a:t>‹nr.›</a:t>
            </a:fld>
            <a:endParaRPr lang="nl-NL"/>
          </a:p>
        </p:txBody>
      </p:sp>
    </p:spTree>
    <p:extLst>
      <p:ext uri="{BB962C8B-B14F-4D97-AF65-F5344CB8AC3E}">
        <p14:creationId xmlns:p14="http://schemas.microsoft.com/office/powerpoint/2010/main" val="13461197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Offerte naamkaartj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nl-NL" smtClean="0"/>
              <a:t>Klik om de stijl te bewerken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smtClean="0"/>
              <a:t>Klik om de modelstijlen te bewerken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Date Placeholder 3"/>
          <p:cNvSpPr>
            <a:spLocks noGrp="1"/>
          </p:cNvSpPr>
          <p:nvPr>
            <p:ph type="dt" sz="half" idx="10"/>
          </p:nvPr>
        </p:nvSpPr>
        <p:spPr/>
        <p:txBody>
          <a:bodyPr/>
          <a:lstStyle/>
          <a:p>
            <a:fld id="{5CE8DF6C-9D58-4905-8DAC-CFF659F9458F}" type="datetimeFigureOut">
              <a:rPr lang="nl-NL" smtClean="0"/>
              <a:t>12-1-2017</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47918FE3-AB8D-419E-96B3-2FAE982D76AF}" type="slidenum">
              <a:rPr lang="nl-NL" smtClean="0"/>
              <a:t>‹nr.›</a:t>
            </a:fld>
            <a:endParaRPr lang="nl-NL"/>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140959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Waar of onwaar">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nl-NL" smtClean="0"/>
              <a:t>Klik om de stijl te bewerken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smtClean="0"/>
              <a:t>Klik om de modelstijlen te bewerken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Date Placeholder 3"/>
          <p:cNvSpPr>
            <a:spLocks noGrp="1"/>
          </p:cNvSpPr>
          <p:nvPr>
            <p:ph type="dt" sz="half" idx="10"/>
          </p:nvPr>
        </p:nvSpPr>
        <p:spPr/>
        <p:txBody>
          <a:bodyPr/>
          <a:lstStyle/>
          <a:p>
            <a:fld id="{5CE8DF6C-9D58-4905-8DAC-CFF659F9458F}" type="datetimeFigureOut">
              <a:rPr lang="nl-NL" smtClean="0"/>
              <a:t>12-1-2017</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47918FE3-AB8D-419E-96B3-2FAE982D76AF}" type="slidenum">
              <a:rPr lang="nl-NL" smtClean="0"/>
              <a:t>‹nr.›</a:t>
            </a:fld>
            <a:endParaRPr lang="nl-NL"/>
          </a:p>
        </p:txBody>
      </p:sp>
    </p:spTree>
    <p:extLst>
      <p:ext uri="{BB962C8B-B14F-4D97-AF65-F5344CB8AC3E}">
        <p14:creationId xmlns:p14="http://schemas.microsoft.com/office/powerpoint/2010/main" val="33459257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Vertical Text Placeholder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5CE8DF6C-9D58-4905-8DAC-CFF659F9458F}" type="datetimeFigureOut">
              <a:rPr lang="nl-NL" smtClean="0"/>
              <a:t>12-1-2017</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47918FE3-AB8D-419E-96B3-2FAE982D76AF}" type="slidenum">
              <a:rPr lang="nl-NL" smtClean="0"/>
              <a:t>‹nr.›</a:t>
            </a:fld>
            <a:endParaRPr lang="nl-NL"/>
          </a:p>
        </p:txBody>
      </p:sp>
    </p:spTree>
    <p:extLst>
      <p:ext uri="{BB962C8B-B14F-4D97-AF65-F5344CB8AC3E}">
        <p14:creationId xmlns:p14="http://schemas.microsoft.com/office/powerpoint/2010/main" val="29511972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nl-NL" smtClean="0"/>
              <a:t>Klik om de stijl te bewerken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5CE8DF6C-9D58-4905-8DAC-CFF659F9458F}" type="datetimeFigureOut">
              <a:rPr lang="nl-NL" smtClean="0"/>
              <a:t>12-1-2017</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47918FE3-AB8D-419E-96B3-2FAE982D76AF}" type="slidenum">
              <a:rPr lang="nl-NL" smtClean="0"/>
              <a:t>‹nr.›</a:t>
            </a:fld>
            <a:endParaRPr lang="nl-NL"/>
          </a:p>
        </p:txBody>
      </p:sp>
    </p:spTree>
    <p:extLst>
      <p:ext uri="{BB962C8B-B14F-4D97-AF65-F5344CB8AC3E}">
        <p14:creationId xmlns:p14="http://schemas.microsoft.com/office/powerpoint/2010/main" val="506553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nl-NL" smtClean="0"/>
              <a:t>Klik om de stijl te bewerken</a:t>
            </a:r>
            <a:endParaRPr lang="en-US" dirty="0"/>
          </a:p>
        </p:txBody>
      </p:sp>
      <p:sp>
        <p:nvSpPr>
          <p:cNvPr id="3" name="Content Placeholder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5CE8DF6C-9D58-4905-8DAC-CFF659F9458F}" type="datetimeFigureOut">
              <a:rPr lang="nl-NL" smtClean="0"/>
              <a:t>12-1-2017</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47918FE3-AB8D-419E-96B3-2FAE982D76AF}" type="slidenum">
              <a:rPr lang="nl-NL" smtClean="0"/>
              <a:t>‹nr.›</a:t>
            </a:fld>
            <a:endParaRPr lang="nl-NL"/>
          </a:p>
        </p:txBody>
      </p:sp>
    </p:spTree>
    <p:extLst>
      <p:ext uri="{BB962C8B-B14F-4D97-AF65-F5344CB8AC3E}">
        <p14:creationId xmlns:p14="http://schemas.microsoft.com/office/powerpoint/2010/main" val="30334024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nl-NL" smtClean="0"/>
              <a:t>Klik om de stijl te bewerken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Date Placeholder 3"/>
          <p:cNvSpPr>
            <a:spLocks noGrp="1"/>
          </p:cNvSpPr>
          <p:nvPr>
            <p:ph type="dt" sz="half" idx="10"/>
          </p:nvPr>
        </p:nvSpPr>
        <p:spPr/>
        <p:txBody>
          <a:bodyPr/>
          <a:lstStyle/>
          <a:p>
            <a:fld id="{5CE8DF6C-9D58-4905-8DAC-CFF659F9458F}" type="datetimeFigureOut">
              <a:rPr lang="nl-NL" smtClean="0"/>
              <a:t>12-1-2017</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47918FE3-AB8D-419E-96B3-2FAE982D76AF}" type="slidenum">
              <a:rPr lang="nl-NL" smtClean="0"/>
              <a:t>‹nr.›</a:t>
            </a:fld>
            <a:endParaRPr lang="nl-NL"/>
          </a:p>
        </p:txBody>
      </p:sp>
    </p:spTree>
    <p:extLst>
      <p:ext uri="{BB962C8B-B14F-4D97-AF65-F5344CB8AC3E}">
        <p14:creationId xmlns:p14="http://schemas.microsoft.com/office/powerpoint/2010/main" val="5022328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Date Placeholder 4"/>
          <p:cNvSpPr>
            <a:spLocks noGrp="1"/>
          </p:cNvSpPr>
          <p:nvPr>
            <p:ph type="dt" sz="half" idx="10"/>
          </p:nvPr>
        </p:nvSpPr>
        <p:spPr/>
        <p:txBody>
          <a:bodyPr/>
          <a:lstStyle/>
          <a:p>
            <a:fld id="{5CE8DF6C-9D58-4905-8DAC-CFF659F9458F}" type="datetimeFigureOut">
              <a:rPr lang="nl-NL" smtClean="0"/>
              <a:t>12-1-2017</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47918FE3-AB8D-419E-96B3-2FAE982D76AF}" type="slidenum">
              <a:rPr lang="nl-NL" smtClean="0"/>
              <a:t>‹nr.›</a:t>
            </a:fld>
            <a:endParaRPr lang="nl-NL"/>
          </a:p>
        </p:txBody>
      </p:sp>
    </p:spTree>
    <p:extLst>
      <p:ext uri="{BB962C8B-B14F-4D97-AF65-F5344CB8AC3E}">
        <p14:creationId xmlns:p14="http://schemas.microsoft.com/office/powerpoint/2010/main" val="13389888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smtClean="0"/>
              <a:t>Klik om de stijl te bewerken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7" name="Date Placeholder 6"/>
          <p:cNvSpPr>
            <a:spLocks noGrp="1"/>
          </p:cNvSpPr>
          <p:nvPr>
            <p:ph type="dt" sz="half" idx="10"/>
          </p:nvPr>
        </p:nvSpPr>
        <p:spPr/>
        <p:txBody>
          <a:bodyPr/>
          <a:lstStyle/>
          <a:p>
            <a:fld id="{5CE8DF6C-9D58-4905-8DAC-CFF659F9458F}" type="datetimeFigureOut">
              <a:rPr lang="nl-NL" smtClean="0"/>
              <a:t>12-1-2017</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47918FE3-AB8D-419E-96B3-2FAE982D76AF}" type="slidenum">
              <a:rPr lang="nl-NL" smtClean="0"/>
              <a:t>‹nr.›</a:t>
            </a:fld>
            <a:endParaRPr lang="nl-NL"/>
          </a:p>
        </p:txBody>
      </p:sp>
    </p:spTree>
    <p:extLst>
      <p:ext uri="{BB962C8B-B14F-4D97-AF65-F5344CB8AC3E}">
        <p14:creationId xmlns:p14="http://schemas.microsoft.com/office/powerpoint/2010/main" val="41879034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nl-NL" smtClean="0"/>
              <a:t>Klik om de stijl te bewerken</a:t>
            </a:r>
            <a:endParaRPr lang="en-US" dirty="0"/>
          </a:p>
        </p:txBody>
      </p:sp>
      <p:sp>
        <p:nvSpPr>
          <p:cNvPr id="3" name="Date Placeholder 2"/>
          <p:cNvSpPr>
            <a:spLocks noGrp="1"/>
          </p:cNvSpPr>
          <p:nvPr>
            <p:ph type="dt" sz="half" idx="10"/>
          </p:nvPr>
        </p:nvSpPr>
        <p:spPr/>
        <p:txBody>
          <a:bodyPr/>
          <a:lstStyle/>
          <a:p>
            <a:fld id="{5CE8DF6C-9D58-4905-8DAC-CFF659F9458F}" type="datetimeFigureOut">
              <a:rPr lang="nl-NL" smtClean="0"/>
              <a:t>12-1-2017</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47918FE3-AB8D-419E-96B3-2FAE982D76AF}" type="slidenum">
              <a:rPr lang="nl-NL" smtClean="0"/>
              <a:t>‹nr.›</a:t>
            </a:fld>
            <a:endParaRPr lang="nl-NL"/>
          </a:p>
        </p:txBody>
      </p:sp>
    </p:spTree>
    <p:extLst>
      <p:ext uri="{BB962C8B-B14F-4D97-AF65-F5344CB8AC3E}">
        <p14:creationId xmlns:p14="http://schemas.microsoft.com/office/powerpoint/2010/main" val="22145716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E8DF6C-9D58-4905-8DAC-CFF659F9458F}" type="datetimeFigureOut">
              <a:rPr lang="nl-NL" smtClean="0"/>
              <a:t>12-1-2017</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47918FE3-AB8D-419E-96B3-2FAE982D76AF}" type="slidenum">
              <a:rPr lang="nl-NL" smtClean="0"/>
              <a:t>‹nr.›</a:t>
            </a:fld>
            <a:endParaRPr lang="nl-NL"/>
          </a:p>
        </p:txBody>
      </p:sp>
    </p:spTree>
    <p:extLst>
      <p:ext uri="{BB962C8B-B14F-4D97-AF65-F5344CB8AC3E}">
        <p14:creationId xmlns:p14="http://schemas.microsoft.com/office/powerpoint/2010/main" val="2409275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nl-NL" smtClean="0"/>
              <a:t>Klik om de stijl te bewerken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5CE8DF6C-9D58-4905-8DAC-CFF659F9458F}" type="datetimeFigureOut">
              <a:rPr lang="nl-NL" smtClean="0"/>
              <a:t>12-1-2017</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47918FE3-AB8D-419E-96B3-2FAE982D76AF}" type="slidenum">
              <a:rPr lang="nl-NL" smtClean="0"/>
              <a:t>‹nr.›</a:t>
            </a:fld>
            <a:endParaRPr lang="nl-NL"/>
          </a:p>
        </p:txBody>
      </p:sp>
    </p:spTree>
    <p:extLst>
      <p:ext uri="{BB962C8B-B14F-4D97-AF65-F5344CB8AC3E}">
        <p14:creationId xmlns:p14="http://schemas.microsoft.com/office/powerpoint/2010/main" val="33930407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nl-NL" smtClean="0"/>
              <a:t>Klik om de stijl te bewerken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smtClean="0"/>
              <a:t>Klik op het pictogram als u een afbeelding wilt toevoegen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5CE8DF6C-9D58-4905-8DAC-CFF659F9458F}" type="datetimeFigureOut">
              <a:rPr lang="nl-NL" smtClean="0"/>
              <a:t>12-1-2017</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47918FE3-AB8D-419E-96B3-2FAE982D76AF}" type="slidenum">
              <a:rPr lang="nl-NL" smtClean="0"/>
              <a:t>‹nr.›</a:t>
            </a:fld>
            <a:endParaRPr lang="nl-NL"/>
          </a:p>
        </p:txBody>
      </p:sp>
    </p:spTree>
    <p:extLst>
      <p:ext uri="{BB962C8B-B14F-4D97-AF65-F5344CB8AC3E}">
        <p14:creationId xmlns:p14="http://schemas.microsoft.com/office/powerpoint/2010/main" val="37848089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nl-NL" smtClean="0"/>
              <a:t>Klik om de stijl te bewerken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CE8DF6C-9D58-4905-8DAC-CFF659F9458F}" type="datetimeFigureOut">
              <a:rPr lang="nl-NL" smtClean="0"/>
              <a:t>12-1-2017</a:t>
            </a:fld>
            <a:endParaRPr lang="nl-NL"/>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nl-NL"/>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7918FE3-AB8D-419E-96B3-2FAE982D76AF}" type="slidenum">
              <a:rPr lang="nl-NL" smtClean="0"/>
              <a:t>‹nr.›</a:t>
            </a:fld>
            <a:endParaRPr lang="nl-NL"/>
          </a:p>
        </p:txBody>
      </p:sp>
    </p:spTree>
    <p:extLst>
      <p:ext uri="{BB962C8B-B14F-4D97-AF65-F5344CB8AC3E}">
        <p14:creationId xmlns:p14="http://schemas.microsoft.com/office/powerpoint/2010/main" val="2179808711"/>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 id="2147483736" r:id="rId12"/>
    <p:sldLayoutId id="2147483737" r:id="rId13"/>
    <p:sldLayoutId id="2147483738" r:id="rId14"/>
    <p:sldLayoutId id="2147483739" r:id="rId15"/>
    <p:sldLayoutId id="214748374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englishpage.com/verbpage/verbs7.htm" TargetMode="External"/><Relationship Id="rId2" Type="http://schemas.openxmlformats.org/officeDocument/2006/relationships/hyperlink" Target="http://www.englishpage.com/verbpage/verbs8.htm" TargetMode="External"/><Relationship Id="rId1" Type="http://schemas.openxmlformats.org/officeDocument/2006/relationships/slideLayout" Target="../slideLayouts/slideLayout2.xml"/><Relationship Id="rId5" Type="http://schemas.openxmlformats.org/officeDocument/2006/relationships/hyperlink" Target="http://www.meestergijs.nl/item/past-simple/" TargetMode="External"/><Relationship Id="rId4" Type="http://schemas.openxmlformats.org/officeDocument/2006/relationships/hyperlink" Target="http://www.meestergijs.nl/item/present-perfect/"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smtClean="0"/>
              <a:t>Present perfect</a:t>
            </a:r>
            <a:endParaRPr lang="nl-NL" dirty="0"/>
          </a:p>
        </p:txBody>
      </p:sp>
      <p:sp>
        <p:nvSpPr>
          <p:cNvPr id="3" name="Ondertitel 2"/>
          <p:cNvSpPr>
            <a:spLocks noGrp="1"/>
          </p:cNvSpPr>
          <p:nvPr>
            <p:ph type="subTitle" idx="1"/>
          </p:nvPr>
        </p:nvSpPr>
        <p:spPr/>
        <p:txBody>
          <a:bodyPr/>
          <a:lstStyle/>
          <a:p>
            <a:r>
              <a:rPr lang="nl-NL" dirty="0" smtClean="0"/>
              <a:t>The </a:t>
            </a:r>
            <a:r>
              <a:rPr lang="nl-NL" dirty="0" err="1" smtClean="0"/>
              <a:t>things</a:t>
            </a:r>
            <a:r>
              <a:rPr lang="nl-NL" dirty="0" smtClean="0"/>
              <a:t> </a:t>
            </a:r>
            <a:r>
              <a:rPr lang="nl-NL" dirty="0" err="1" smtClean="0"/>
              <a:t>you</a:t>
            </a:r>
            <a:r>
              <a:rPr lang="nl-NL" dirty="0" smtClean="0"/>
              <a:t> have </a:t>
            </a:r>
            <a:r>
              <a:rPr lang="nl-NL" dirty="0" err="1" smtClean="0"/>
              <a:t>always</a:t>
            </a:r>
            <a:r>
              <a:rPr lang="nl-NL" dirty="0" smtClean="0"/>
              <a:t> </a:t>
            </a:r>
            <a:r>
              <a:rPr lang="nl-NL" dirty="0" err="1" smtClean="0"/>
              <a:t>wanted</a:t>
            </a:r>
            <a:r>
              <a:rPr lang="nl-NL" dirty="0" smtClean="0"/>
              <a:t> </a:t>
            </a:r>
            <a:r>
              <a:rPr lang="nl-NL" dirty="0" err="1" smtClean="0"/>
              <a:t>to</a:t>
            </a:r>
            <a:r>
              <a:rPr lang="nl-NL" dirty="0" smtClean="0"/>
              <a:t> </a:t>
            </a:r>
            <a:r>
              <a:rPr lang="nl-NL" dirty="0" err="1" smtClean="0"/>
              <a:t>know</a:t>
            </a:r>
            <a:r>
              <a:rPr lang="nl-NL" dirty="0" smtClean="0"/>
              <a:t>…</a:t>
            </a:r>
            <a:endParaRPr lang="nl-NL" dirty="0"/>
          </a:p>
        </p:txBody>
      </p:sp>
    </p:spTree>
    <p:extLst>
      <p:ext uri="{BB962C8B-B14F-4D97-AF65-F5344CB8AC3E}">
        <p14:creationId xmlns:p14="http://schemas.microsoft.com/office/powerpoint/2010/main" val="30108627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a:t>We often use the Present Perfect to </a:t>
            </a:r>
            <a:r>
              <a:rPr lang="en-US" dirty="0" smtClean="0"/>
              <a:t>talk about past events that are connected with the present.</a:t>
            </a:r>
            <a:endParaRPr lang="nl-NL" dirty="0"/>
          </a:p>
        </p:txBody>
      </p:sp>
      <p:sp>
        <p:nvSpPr>
          <p:cNvPr id="3" name="Tijdelijke aanduiding voor inhoud 2"/>
          <p:cNvSpPr>
            <a:spLocks noGrp="1"/>
          </p:cNvSpPr>
          <p:nvPr>
            <p:ph idx="1"/>
          </p:nvPr>
        </p:nvSpPr>
        <p:spPr/>
        <p:txBody>
          <a:bodyPr/>
          <a:lstStyle/>
          <a:p>
            <a:endParaRPr lang="en-US" dirty="0" smtClean="0"/>
          </a:p>
          <a:p>
            <a:pPr marL="0" indent="0">
              <a:buNone/>
            </a:pPr>
            <a:endParaRPr lang="en-US" dirty="0" smtClean="0"/>
          </a:p>
          <a:p>
            <a:r>
              <a:rPr lang="en-US" dirty="0" smtClean="0"/>
              <a:t>She</a:t>
            </a:r>
            <a:r>
              <a:rPr lang="en-US" dirty="0"/>
              <a:t> </a:t>
            </a:r>
            <a:r>
              <a:rPr lang="en-US" b="1" dirty="0"/>
              <a:t>has talked</a:t>
            </a:r>
            <a:r>
              <a:rPr lang="en-US" dirty="0"/>
              <a:t> to several specialists about her problem, but nobody knows why she is sick.</a:t>
            </a:r>
          </a:p>
          <a:p>
            <a:r>
              <a:rPr lang="nl-NL" b="1" dirty="0" err="1" smtClean="0"/>
              <a:t>I’ve</a:t>
            </a:r>
            <a:r>
              <a:rPr lang="nl-NL" b="1" dirty="0" smtClean="0"/>
              <a:t> lost </a:t>
            </a:r>
            <a:r>
              <a:rPr lang="nl-NL" dirty="0" err="1" smtClean="0"/>
              <a:t>my</a:t>
            </a:r>
            <a:r>
              <a:rPr lang="nl-NL" dirty="0" smtClean="0"/>
              <a:t> </a:t>
            </a:r>
            <a:r>
              <a:rPr lang="nl-NL" dirty="0" err="1" smtClean="0"/>
              <a:t>watch</a:t>
            </a:r>
            <a:r>
              <a:rPr lang="nl-NL" dirty="0" smtClean="0"/>
              <a:t>. Have </a:t>
            </a:r>
            <a:r>
              <a:rPr lang="nl-NL" dirty="0" err="1" smtClean="0"/>
              <a:t>you</a:t>
            </a:r>
            <a:r>
              <a:rPr lang="nl-NL" dirty="0" smtClean="0"/>
              <a:t> </a:t>
            </a:r>
            <a:r>
              <a:rPr lang="nl-NL" dirty="0" err="1" smtClean="0"/>
              <a:t>seen</a:t>
            </a:r>
            <a:r>
              <a:rPr lang="nl-NL" dirty="0" smtClean="0"/>
              <a:t> </a:t>
            </a:r>
            <a:r>
              <a:rPr lang="nl-NL" dirty="0" err="1" smtClean="0"/>
              <a:t>it</a:t>
            </a:r>
            <a:r>
              <a:rPr lang="nl-NL" dirty="0" smtClean="0"/>
              <a:t>?</a:t>
            </a:r>
          </a:p>
          <a:p>
            <a:r>
              <a:rPr lang="nl-NL" dirty="0" smtClean="0"/>
              <a:t>Jane </a:t>
            </a:r>
            <a:r>
              <a:rPr lang="nl-NL" b="1" dirty="0" smtClean="0"/>
              <a:t>has </a:t>
            </a:r>
            <a:r>
              <a:rPr lang="nl-NL" u="sng" dirty="0" err="1" smtClean="0"/>
              <a:t>already</a:t>
            </a:r>
            <a:r>
              <a:rPr lang="nl-NL" b="1" dirty="0" smtClean="0"/>
              <a:t> </a:t>
            </a:r>
            <a:r>
              <a:rPr lang="nl-NL" b="1" dirty="0" err="1" smtClean="0"/>
              <a:t>done</a:t>
            </a:r>
            <a:r>
              <a:rPr lang="nl-NL" b="1" dirty="0" smtClean="0"/>
              <a:t> </a:t>
            </a:r>
            <a:r>
              <a:rPr lang="nl-NL" dirty="0" smtClean="0"/>
              <a:t>her </a:t>
            </a:r>
            <a:r>
              <a:rPr lang="nl-NL" dirty="0" err="1" smtClean="0"/>
              <a:t>homework</a:t>
            </a:r>
            <a:r>
              <a:rPr lang="nl-NL" dirty="0" smtClean="0"/>
              <a:t>. </a:t>
            </a:r>
            <a:r>
              <a:rPr lang="nl-NL" dirty="0" err="1" smtClean="0"/>
              <a:t>Here</a:t>
            </a:r>
            <a:r>
              <a:rPr lang="nl-NL" dirty="0" smtClean="0"/>
              <a:t> </a:t>
            </a:r>
            <a:r>
              <a:rPr lang="nl-NL" dirty="0" err="1" smtClean="0"/>
              <a:t>it</a:t>
            </a:r>
            <a:r>
              <a:rPr lang="nl-NL" dirty="0" smtClean="0"/>
              <a:t> is.</a:t>
            </a:r>
          </a:p>
          <a:p>
            <a:r>
              <a:rPr lang="nl-NL" dirty="0" err="1" smtClean="0"/>
              <a:t>She</a:t>
            </a:r>
            <a:r>
              <a:rPr lang="nl-NL" b="1" dirty="0" err="1" smtClean="0"/>
              <a:t>’s</a:t>
            </a:r>
            <a:r>
              <a:rPr lang="nl-NL" dirty="0" smtClean="0"/>
              <a:t> </a:t>
            </a:r>
            <a:r>
              <a:rPr lang="nl-NL" u="sng" dirty="0" err="1" smtClean="0"/>
              <a:t>already</a:t>
            </a:r>
            <a:r>
              <a:rPr lang="nl-NL" dirty="0" smtClean="0"/>
              <a:t> </a:t>
            </a:r>
            <a:r>
              <a:rPr lang="nl-NL" b="1" dirty="0" err="1" smtClean="0"/>
              <a:t>left</a:t>
            </a:r>
            <a:r>
              <a:rPr lang="nl-NL" dirty="0" smtClean="0"/>
              <a:t>. (</a:t>
            </a:r>
            <a:r>
              <a:rPr lang="nl-NL" dirty="0" err="1" smtClean="0"/>
              <a:t>so</a:t>
            </a:r>
            <a:r>
              <a:rPr lang="nl-NL" dirty="0" smtClean="0"/>
              <a:t> </a:t>
            </a:r>
            <a:r>
              <a:rPr lang="nl-NL" dirty="0" err="1" smtClean="0"/>
              <a:t>she’s</a:t>
            </a:r>
            <a:r>
              <a:rPr lang="nl-NL" dirty="0" smtClean="0"/>
              <a:t> no </a:t>
            </a:r>
            <a:r>
              <a:rPr lang="nl-NL" dirty="0" err="1" smtClean="0"/>
              <a:t>longer</a:t>
            </a:r>
            <a:r>
              <a:rPr lang="nl-NL" dirty="0" smtClean="0"/>
              <a:t> </a:t>
            </a:r>
            <a:r>
              <a:rPr lang="nl-NL" dirty="0" err="1" smtClean="0"/>
              <a:t>here</a:t>
            </a:r>
            <a:r>
              <a:rPr lang="nl-NL" dirty="0" smtClean="0"/>
              <a:t>)</a:t>
            </a:r>
            <a:endParaRPr lang="nl-NL" dirty="0"/>
          </a:p>
        </p:txBody>
      </p:sp>
    </p:spTree>
    <p:extLst>
      <p:ext uri="{BB962C8B-B14F-4D97-AF65-F5344CB8AC3E}">
        <p14:creationId xmlns:p14="http://schemas.microsoft.com/office/powerpoint/2010/main" val="7581077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77334" y="609600"/>
            <a:ext cx="3642739" cy="1320800"/>
          </a:xfrm>
        </p:spPr>
        <p:txBody>
          <a:bodyPr/>
          <a:lstStyle/>
          <a:p>
            <a:pPr algn="ctr"/>
            <a:r>
              <a:rPr lang="nl-NL" dirty="0" smtClean="0"/>
              <a:t>Present Perfect Simple</a:t>
            </a:r>
            <a:endParaRPr lang="nl-NL" dirty="0"/>
          </a:p>
        </p:txBody>
      </p:sp>
      <p:sp>
        <p:nvSpPr>
          <p:cNvPr id="3" name="Tijdelijke aanduiding voor inhoud 2"/>
          <p:cNvSpPr>
            <a:spLocks noGrp="1"/>
          </p:cNvSpPr>
          <p:nvPr>
            <p:ph idx="1"/>
          </p:nvPr>
        </p:nvSpPr>
        <p:spPr>
          <a:xfrm>
            <a:off x="677334" y="2160589"/>
            <a:ext cx="3642739" cy="3880773"/>
          </a:xfrm>
        </p:spPr>
        <p:txBody>
          <a:bodyPr/>
          <a:lstStyle/>
          <a:p>
            <a:pPr marL="0" indent="0" algn="ctr">
              <a:buNone/>
            </a:pPr>
            <a:r>
              <a:rPr lang="nl-NL" b="1" dirty="0"/>
              <a:t>Have/has + past </a:t>
            </a:r>
            <a:r>
              <a:rPr lang="nl-NL" b="1" dirty="0" err="1"/>
              <a:t>participle</a:t>
            </a:r>
            <a:endParaRPr lang="nl-NL" b="1" dirty="0"/>
          </a:p>
          <a:p>
            <a:pPr marL="0" indent="0" algn="ctr">
              <a:buNone/>
            </a:pPr>
            <a:endParaRPr lang="nl-NL" dirty="0"/>
          </a:p>
          <a:p>
            <a:pPr marL="0" indent="0" algn="ctr">
              <a:buNone/>
            </a:pPr>
            <a:r>
              <a:rPr lang="nl-NL" dirty="0"/>
              <a:t>Past </a:t>
            </a:r>
            <a:r>
              <a:rPr lang="nl-NL" dirty="0" err="1"/>
              <a:t>participle</a:t>
            </a:r>
            <a:r>
              <a:rPr lang="nl-NL" dirty="0"/>
              <a:t> =</a:t>
            </a:r>
          </a:p>
          <a:p>
            <a:pPr algn="ctr"/>
            <a:r>
              <a:rPr lang="nl-NL" dirty="0" err="1"/>
              <a:t>Verb</a:t>
            </a:r>
            <a:r>
              <a:rPr lang="nl-NL" dirty="0"/>
              <a:t> + </a:t>
            </a:r>
            <a:r>
              <a:rPr lang="nl-NL" dirty="0" err="1"/>
              <a:t>ed</a:t>
            </a:r>
            <a:endParaRPr lang="nl-NL" dirty="0"/>
          </a:p>
          <a:p>
            <a:pPr algn="ctr"/>
            <a:r>
              <a:rPr lang="nl-NL" dirty="0" err="1"/>
              <a:t>Irregular</a:t>
            </a:r>
            <a:r>
              <a:rPr lang="nl-NL" dirty="0"/>
              <a:t> </a:t>
            </a:r>
            <a:r>
              <a:rPr lang="nl-NL" dirty="0" err="1"/>
              <a:t>verbs</a:t>
            </a:r>
            <a:r>
              <a:rPr lang="nl-NL" dirty="0"/>
              <a:t> -&gt; 3rd form</a:t>
            </a:r>
          </a:p>
          <a:p>
            <a:pPr algn="ctr"/>
            <a:endParaRPr lang="nl-NL" dirty="0"/>
          </a:p>
          <a:p>
            <a:pPr marL="0" indent="0" algn="ctr">
              <a:buNone/>
            </a:pPr>
            <a:endParaRPr lang="nl-NL" sz="1600" dirty="0" smtClean="0"/>
          </a:p>
          <a:p>
            <a:pPr marL="0" indent="0" algn="ctr">
              <a:buNone/>
            </a:pPr>
            <a:r>
              <a:rPr lang="nl-NL" sz="1400" dirty="0" smtClean="0"/>
              <a:t>He </a:t>
            </a:r>
            <a:r>
              <a:rPr lang="nl-NL" sz="1400" b="1" dirty="0"/>
              <a:t>has </a:t>
            </a:r>
            <a:r>
              <a:rPr lang="nl-NL" sz="1400" dirty="0"/>
              <a:t>never</a:t>
            </a:r>
            <a:r>
              <a:rPr lang="nl-NL" sz="1400" b="1" dirty="0"/>
              <a:t> </a:t>
            </a:r>
            <a:r>
              <a:rPr lang="nl-NL" sz="1400" b="1" dirty="0" err="1"/>
              <a:t>walked</a:t>
            </a:r>
            <a:r>
              <a:rPr lang="nl-NL" sz="1400" b="1" dirty="0"/>
              <a:t> </a:t>
            </a:r>
            <a:r>
              <a:rPr lang="nl-NL" sz="1400" dirty="0" err="1"/>
              <a:t>to</a:t>
            </a:r>
            <a:r>
              <a:rPr lang="nl-NL" sz="1400" dirty="0"/>
              <a:t> school.</a:t>
            </a:r>
          </a:p>
          <a:p>
            <a:pPr marL="0" indent="0" algn="ctr">
              <a:buNone/>
            </a:pPr>
            <a:r>
              <a:rPr lang="nl-NL" sz="1400" dirty="0" err="1"/>
              <a:t>They</a:t>
            </a:r>
            <a:r>
              <a:rPr lang="nl-NL" sz="1400" dirty="0"/>
              <a:t> </a:t>
            </a:r>
            <a:r>
              <a:rPr lang="nl-NL" sz="1400" b="1" dirty="0"/>
              <a:t>have been </a:t>
            </a:r>
            <a:r>
              <a:rPr lang="nl-NL" sz="1400" dirty="0" err="1"/>
              <a:t>to</a:t>
            </a:r>
            <a:r>
              <a:rPr lang="nl-NL" sz="1400" dirty="0"/>
              <a:t> England </a:t>
            </a:r>
            <a:r>
              <a:rPr lang="nl-NL" sz="1400" dirty="0" err="1"/>
              <a:t>many</a:t>
            </a:r>
            <a:r>
              <a:rPr lang="nl-NL" sz="1400" dirty="0"/>
              <a:t> </a:t>
            </a:r>
            <a:r>
              <a:rPr lang="nl-NL" sz="1400" dirty="0" err="1"/>
              <a:t>times</a:t>
            </a:r>
            <a:r>
              <a:rPr lang="nl-NL" sz="1400" dirty="0"/>
              <a:t>.</a:t>
            </a:r>
          </a:p>
          <a:p>
            <a:endParaRPr lang="nl-NL" dirty="0"/>
          </a:p>
        </p:txBody>
      </p:sp>
      <p:sp>
        <p:nvSpPr>
          <p:cNvPr id="4" name="Titel 1"/>
          <p:cNvSpPr txBox="1">
            <a:spLocks/>
          </p:cNvSpPr>
          <p:nvPr/>
        </p:nvSpPr>
        <p:spPr>
          <a:xfrm>
            <a:off x="4975668" y="609600"/>
            <a:ext cx="3642739"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nl-NL" dirty="0" smtClean="0"/>
              <a:t>Present Perfect </a:t>
            </a:r>
            <a:r>
              <a:rPr lang="nl-NL" dirty="0" err="1"/>
              <a:t>C</a:t>
            </a:r>
            <a:r>
              <a:rPr lang="nl-NL" dirty="0" err="1" smtClean="0"/>
              <a:t>ontinuous</a:t>
            </a:r>
            <a:endParaRPr lang="nl-NL" dirty="0"/>
          </a:p>
        </p:txBody>
      </p:sp>
      <p:sp>
        <p:nvSpPr>
          <p:cNvPr id="5" name="Tijdelijke aanduiding voor inhoud 2"/>
          <p:cNvSpPr txBox="1">
            <a:spLocks/>
          </p:cNvSpPr>
          <p:nvPr/>
        </p:nvSpPr>
        <p:spPr>
          <a:xfrm>
            <a:off x="4975667" y="2160589"/>
            <a:ext cx="3642739" cy="3880773"/>
          </a:xfrm>
          <a:prstGeom prst="rect">
            <a:avLst/>
          </a:prstGeom>
        </p:spPr>
        <p:txBody>
          <a:bodyPr vert="horz" lIns="91440" tIns="45720" rIns="91440" bIns="45720" rtlCol="0">
            <a:normAutofit fontScale="85000" lnSpcReduction="2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Font typeface="Wingdings 3" charset="2"/>
              <a:buNone/>
            </a:pPr>
            <a:r>
              <a:rPr lang="nl-NL" sz="2100" b="1" dirty="0" smtClean="0"/>
              <a:t>Have/has + been + </a:t>
            </a:r>
            <a:r>
              <a:rPr lang="nl-NL" sz="2100" b="1" dirty="0" err="1" smtClean="0"/>
              <a:t>verb+ing</a:t>
            </a:r>
            <a:endParaRPr lang="nl-NL" sz="2100" b="1" dirty="0" smtClean="0"/>
          </a:p>
          <a:p>
            <a:pPr marL="0" indent="0" algn="ctr">
              <a:buFont typeface="Wingdings 3" charset="2"/>
              <a:buNone/>
            </a:pPr>
            <a:endParaRPr lang="nl-NL" dirty="0" smtClean="0"/>
          </a:p>
          <a:p>
            <a:pPr algn="ctr"/>
            <a:endParaRPr lang="nl-NL" dirty="0" smtClean="0"/>
          </a:p>
          <a:p>
            <a:pPr marL="0" indent="0" algn="ctr">
              <a:buFont typeface="Wingdings 3" charset="2"/>
              <a:buNone/>
            </a:pPr>
            <a:endParaRPr lang="nl-NL" dirty="0" smtClean="0"/>
          </a:p>
          <a:p>
            <a:pPr marL="0" indent="0" algn="ctr">
              <a:buFont typeface="Wingdings 3" charset="2"/>
              <a:buNone/>
            </a:pPr>
            <a:endParaRPr lang="nl-NL" dirty="0" smtClean="0"/>
          </a:p>
          <a:p>
            <a:pPr marL="0" indent="0" algn="ctr">
              <a:buFont typeface="Wingdings 3" charset="2"/>
              <a:buNone/>
            </a:pPr>
            <a:endParaRPr lang="nl-NL" dirty="0"/>
          </a:p>
          <a:p>
            <a:pPr marL="0" indent="0" algn="ctr">
              <a:buFont typeface="Wingdings 3" charset="2"/>
              <a:buNone/>
            </a:pPr>
            <a:endParaRPr lang="nl-NL" dirty="0" smtClean="0"/>
          </a:p>
          <a:p>
            <a:pPr marL="0" indent="0" algn="ctr">
              <a:buFont typeface="Wingdings 3" charset="2"/>
              <a:buNone/>
            </a:pPr>
            <a:endParaRPr lang="nl-NL" dirty="0" smtClean="0"/>
          </a:p>
          <a:p>
            <a:pPr marL="0" indent="0" algn="ctr">
              <a:buFont typeface="Wingdings 3" charset="2"/>
              <a:buNone/>
            </a:pPr>
            <a:r>
              <a:rPr lang="nl-NL" dirty="0" smtClean="0"/>
              <a:t>He </a:t>
            </a:r>
            <a:r>
              <a:rPr lang="nl-NL" b="1" dirty="0" smtClean="0"/>
              <a:t>has been </a:t>
            </a:r>
            <a:r>
              <a:rPr lang="nl-NL" b="1" dirty="0" err="1" smtClean="0"/>
              <a:t>walking</a:t>
            </a:r>
            <a:r>
              <a:rPr lang="nl-NL" dirty="0" smtClean="0"/>
              <a:t> </a:t>
            </a:r>
            <a:r>
              <a:rPr lang="nl-NL" u="sng" dirty="0" err="1" smtClean="0"/>
              <a:t>for</a:t>
            </a:r>
            <a:r>
              <a:rPr lang="nl-NL" dirty="0" smtClean="0"/>
              <a:t> </a:t>
            </a:r>
            <a:r>
              <a:rPr lang="nl-NL" dirty="0" err="1" smtClean="0"/>
              <a:t>many</a:t>
            </a:r>
            <a:r>
              <a:rPr lang="nl-NL" dirty="0" smtClean="0"/>
              <a:t> </a:t>
            </a:r>
            <a:r>
              <a:rPr lang="nl-NL" dirty="0" err="1" smtClean="0"/>
              <a:t>hours</a:t>
            </a:r>
            <a:r>
              <a:rPr lang="nl-NL" dirty="0" smtClean="0"/>
              <a:t>, but </a:t>
            </a:r>
            <a:r>
              <a:rPr lang="nl-NL" dirty="0" err="1" smtClean="0"/>
              <a:t>still</a:t>
            </a:r>
            <a:r>
              <a:rPr lang="nl-NL" dirty="0" smtClean="0"/>
              <a:t> </a:t>
            </a:r>
            <a:r>
              <a:rPr lang="nl-NL" dirty="0" err="1" smtClean="0"/>
              <a:t>hasn’t</a:t>
            </a:r>
            <a:r>
              <a:rPr lang="nl-NL" dirty="0" smtClean="0"/>
              <a:t> </a:t>
            </a:r>
            <a:r>
              <a:rPr lang="nl-NL" dirty="0" err="1" smtClean="0"/>
              <a:t>arrived</a:t>
            </a:r>
            <a:r>
              <a:rPr lang="nl-NL" dirty="0" smtClean="0"/>
              <a:t> at his </a:t>
            </a:r>
            <a:r>
              <a:rPr lang="nl-NL" dirty="0" err="1" smtClean="0"/>
              <a:t>destination</a:t>
            </a:r>
            <a:r>
              <a:rPr lang="nl-NL" dirty="0" smtClean="0"/>
              <a:t>.</a:t>
            </a:r>
            <a:endParaRPr lang="nl-NL" dirty="0"/>
          </a:p>
          <a:p>
            <a:pPr marL="0" indent="0" algn="ctr">
              <a:buFont typeface="Wingdings 3" charset="2"/>
              <a:buNone/>
            </a:pPr>
            <a:r>
              <a:rPr lang="nl-NL" dirty="0" err="1" smtClean="0"/>
              <a:t>They</a:t>
            </a:r>
            <a:r>
              <a:rPr lang="nl-NL" dirty="0" smtClean="0"/>
              <a:t> </a:t>
            </a:r>
            <a:r>
              <a:rPr lang="nl-NL" b="1" dirty="0" smtClean="0"/>
              <a:t>have been </a:t>
            </a:r>
            <a:r>
              <a:rPr lang="nl-NL" b="1" dirty="0" err="1" smtClean="0"/>
              <a:t>going</a:t>
            </a:r>
            <a:r>
              <a:rPr lang="nl-NL" b="1" dirty="0" smtClean="0"/>
              <a:t> </a:t>
            </a:r>
            <a:r>
              <a:rPr lang="nl-NL" dirty="0" err="1" smtClean="0"/>
              <a:t>to</a:t>
            </a:r>
            <a:r>
              <a:rPr lang="nl-NL" dirty="0" smtClean="0"/>
              <a:t> England </a:t>
            </a:r>
            <a:r>
              <a:rPr lang="nl-NL" u="sng" dirty="0" err="1" smtClean="0"/>
              <a:t>for</a:t>
            </a:r>
            <a:r>
              <a:rPr lang="nl-NL" dirty="0" smtClean="0"/>
              <a:t> five </a:t>
            </a:r>
            <a:r>
              <a:rPr lang="nl-NL" dirty="0" err="1" smtClean="0"/>
              <a:t>years</a:t>
            </a:r>
            <a:r>
              <a:rPr lang="nl-NL" dirty="0" smtClean="0"/>
              <a:t> </a:t>
            </a:r>
            <a:r>
              <a:rPr lang="nl-NL" dirty="0" err="1" smtClean="0"/>
              <a:t>now</a:t>
            </a:r>
            <a:r>
              <a:rPr lang="nl-NL" dirty="0" smtClean="0"/>
              <a:t>.</a:t>
            </a:r>
            <a:endParaRPr lang="nl-NL" dirty="0"/>
          </a:p>
        </p:txBody>
      </p:sp>
    </p:spTree>
    <p:extLst>
      <p:ext uri="{BB962C8B-B14F-4D97-AF65-F5344CB8AC3E}">
        <p14:creationId xmlns:p14="http://schemas.microsoft.com/office/powerpoint/2010/main" val="35749442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77334" y="609600"/>
            <a:ext cx="8596668" cy="1853682"/>
          </a:xfrm>
        </p:spPr>
        <p:txBody>
          <a:bodyPr>
            <a:normAutofit fontScale="90000"/>
          </a:bodyPr>
          <a:lstStyle/>
          <a:p>
            <a:r>
              <a:rPr lang="nl-NL" dirty="0" smtClean="0"/>
              <a:t>Present Perfect </a:t>
            </a:r>
            <a:r>
              <a:rPr lang="nl-NL" dirty="0" err="1" smtClean="0"/>
              <a:t>Continuous</a:t>
            </a:r>
            <a:r>
              <a:rPr lang="nl-NL" dirty="0" smtClean="0"/>
              <a:t/>
            </a:r>
            <a:br>
              <a:rPr lang="nl-NL" dirty="0" smtClean="0"/>
            </a:br>
            <a:r>
              <a:rPr lang="nl-NL" dirty="0" smtClean="0"/>
              <a:t/>
            </a:r>
            <a:br>
              <a:rPr lang="nl-NL" dirty="0" smtClean="0"/>
            </a:br>
            <a:r>
              <a:rPr lang="en-US" sz="3100" cap="all" dirty="0">
                <a:solidFill>
                  <a:schemeClr val="tx1"/>
                </a:solidFill>
              </a:rPr>
              <a:t>ACTIONS THAT STARTED IN THE PAST AND CONTINUE IN THE PRESENT</a:t>
            </a:r>
            <a:r>
              <a:rPr lang="en-US" sz="3100" dirty="0">
                <a:solidFill>
                  <a:schemeClr val="tx1"/>
                </a:solidFill>
              </a:rPr>
              <a:t> </a:t>
            </a:r>
            <a:r>
              <a:rPr lang="en-US" dirty="0"/>
              <a:t/>
            </a:r>
            <a:br>
              <a:rPr lang="en-US" dirty="0"/>
            </a:br>
            <a:endParaRPr lang="nl-NL" dirty="0"/>
          </a:p>
        </p:txBody>
      </p:sp>
      <p:sp>
        <p:nvSpPr>
          <p:cNvPr id="3" name="Tijdelijke aanduiding voor inhoud 2"/>
          <p:cNvSpPr>
            <a:spLocks noGrp="1"/>
          </p:cNvSpPr>
          <p:nvPr>
            <p:ph idx="1"/>
          </p:nvPr>
        </p:nvSpPr>
        <p:spPr>
          <a:xfrm>
            <a:off x="677334" y="2733869"/>
            <a:ext cx="8596668" cy="3307493"/>
          </a:xfrm>
        </p:spPr>
        <p:txBody>
          <a:bodyPr>
            <a:normAutofit fontScale="92500" lnSpcReduction="20000"/>
          </a:bodyPr>
          <a:lstStyle/>
          <a:p>
            <a:r>
              <a:rPr lang="en-US" dirty="0" smtClean="0"/>
              <a:t>They</a:t>
            </a:r>
            <a:r>
              <a:rPr lang="en-US" dirty="0"/>
              <a:t> </a:t>
            </a:r>
            <a:r>
              <a:rPr lang="en-US" b="1" dirty="0"/>
              <a:t>have been talking</a:t>
            </a:r>
            <a:r>
              <a:rPr lang="en-US" dirty="0"/>
              <a:t> </a:t>
            </a:r>
            <a:r>
              <a:rPr lang="en-US" u="sng" dirty="0"/>
              <a:t>for</a:t>
            </a:r>
            <a:r>
              <a:rPr lang="en-US" dirty="0"/>
              <a:t> the last hour.</a:t>
            </a:r>
          </a:p>
          <a:p>
            <a:r>
              <a:rPr lang="en-US" dirty="0"/>
              <a:t>She </a:t>
            </a:r>
            <a:r>
              <a:rPr lang="en-US" b="1" dirty="0"/>
              <a:t>has been working</a:t>
            </a:r>
            <a:r>
              <a:rPr lang="en-US" dirty="0"/>
              <a:t> at that company </a:t>
            </a:r>
            <a:r>
              <a:rPr lang="en-US" u="sng" dirty="0"/>
              <a:t>for</a:t>
            </a:r>
            <a:r>
              <a:rPr lang="en-US" dirty="0"/>
              <a:t> three years.</a:t>
            </a:r>
          </a:p>
          <a:p>
            <a:r>
              <a:rPr lang="en-US" dirty="0"/>
              <a:t>What </a:t>
            </a:r>
            <a:r>
              <a:rPr lang="en-US" b="1" dirty="0"/>
              <a:t>have</a:t>
            </a:r>
            <a:r>
              <a:rPr lang="en-US" dirty="0"/>
              <a:t> you </a:t>
            </a:r>
            <a:r>
              <a:rPr lang="en-US" b="1" dirty="0"/>
              <a:t>been doing</a:t>
            </a:r>
            <a:r>
              <a:rPr lang="en-US" dirty="0"/>
              <a:t> </a:t>
            </a:r>
            <a:r>
              <a:rPr lang="en-US" u="sng" dirty="0"/>
              <a:t>for</a:t>
            </a:r>
            <a:r>
              <a:rPr lang="en-US" dirty="0"/>
              <a:t> the last 30 minutes?</a:t>
            </a:r>
          </a:p>
          <a:p>
            <a:r>
              <a:rPr lang="en-US" dirty="0"/>
              <a:t>James </a:t>
            </a:r>
            <a:r>
              <a:rPr lang="en-US" b="1" dirty="0"/>
              <a:t>has been teaching</a:t>
            </a:r>
            <a:r>
              <a:rPr lang="en-US" dirty="0"/>
              <a:t> at the university </a:t>
            </a:r>
            <a:r>
              <a:rPr lang="en-US" u="sng" dirty="0"/>
              <a:t>since</a:t>
            </a:r>
            <a:r>
              <a:rPr lang="en-US" dirty="0"/>
              <a:t> June.</a:t>
            </a:r>
          </a:p>
          <a:p>
            <a:r>
              <a:rPr lang="en-US" dirty="0"/>
              <a:t>We </a:t>
            </a:r>
            <a:r>
              <a:rPr lang="en-US" b="1" dirty="0"/>
              <a:t>have been waiting </a:t>
            </a:r>
            <a:r>
              <a:rPr lang="en-US" dirty="0"/>
              <a:t>here </a:t>
            </a:r>
            <a:r>
              <a:rPr lang="en-US" u="sng" dirty="0"/>
              <a:t>for</a:t>
            </a:r>
            <a:r>
              <a:rPr lang="en-US" dirty="0"/>
              <a:t> over two hours!</a:t>
            </a:r>
          </a:p>
          <a:p>
            <a:r>
              <a:rPr lang="en-US" dirty="0"/>
              <a:t>Why </a:t>
            </a:r>
            <a:r>
              <a:rPr lang="en-US" b="1" dirty="0"/>
              <a:t>has</a:t>
            </a:r>
            <a:r>
              <a:rPr lang="en-US" dirty="0"/>
              <a:t> Nancy </a:t>
            </a:r>
            <a:r>
              <a:rPr lang="en-US" b="1" dirty="0"/>
              <a:t>not been taking</a:t>
            </a:r>
            <a:r>
              <a:rPr lang="en-US" dirty="0"/>
              <a:t> her medicine </a:t>
            </a:r>
            <a:r>
              <a:rPr lang="en-US" u="sng" dirty="0"/>
              <a:t>for</a:t>
            </a:r>
            <a:r>
              <a:rPr lang="en-US" dirty="0"/>
              <a:t> the last three days?</a:t>
            </a:r>
          </a:p>
          <a:p>
            <a:r>
              <a:rPr lang="en-US" dirty="0"/>
              <a:t>She </a:t>
            </a:r>
            <a:r>
              <a:rPr lang="en-US" b="1" dirty="0"/>
              <a:t>has been waiting</a:t>
            </a:r>
            <a:r>
              <a:rPr lang="en-US" dirty="0"/>
              <a:t> </a:t>
            </a:r>
            <a:r>
              <a:rPr lang="en-US" u="sng" dirty="0"/>
              <a:t>for</a:t>
            </a:r>
            <a:r>
              <a:rPr lang="en-US" dirty="0"/>
              <a:t> you all day (= and she's still waiting now</a:t>
            </a:r>
            <a:r>
              <a:rPr lang="en-US" dirty="0" smtClean="0"/>
              <a:t>).</a:t>
            </a:r>
          </a:p>
          <a:p>
            <a:r>
              <a:rPr lang="en-US" dirty="0" smtClean="0"/>
              <a:t>I</a:t>
            </a:r>
            <a:r>
              <a:rPr lang="en-US" b="1" dirty="0" smtClean="0"/>
              <a:t>'ve </a:t>
            </a:r>
            <a:r>
              <a:rPr lang="en-US" b="1" dirty="0"/>
              <a:t>been working</a:t>
            </a:r>
            <a:r>
              <a:rPr lang="en-US" dirty="0"/>
              <a:t> on this report </a:t>
            </a:r>
            <a:r>
              <a:rPr lang="en-US" u="sng" dirty="0"/>
              <a:t>since</a:t>
            </a:r>
            <a:r>
              <a:rPr lang="en-US" dirty="0"/>
              <a:t> eight o'clock this morning (= and I still haven't finished it</a:t>
            </a:r>
            <a:r>
              <a:rPr lang="en-US" dirty="0" smtClean="0"/>
              <a:t>).</a:t>
            </a:r>
          </a:p>
          <a:p>
            <a:r>
              <a:rPr lang="en-US" dirty="0" smtClean="0"/>
              <a:t>They</a:t>
            </a:r>
            <a:r>
              <a:rPr lang="en-US" b="1" dirty="0" smtClean="0"/>
              <a:t> </a:t>
            </a:r>
            <a:r>
              <a:rPr lang="en-US" b="1" dirty="0"/>
              <a:t>have been travelling</a:t>
            </a:r>
            <a:r>
              <a:rPr lang="en-US" dirty="0"/>
              <a:t> </a:t>
            </a:r>
            <a:r>
              <a:rPr lang="en-US" u="sng" dirty="0"/>
              <a:t>since</a:t>
            </a:r>
            <a:r>
              <a:rPr lang="en-US" dirty="0"/>
              <a:t> last October (= and they're not home yet).</a:t>
            </a:r>
            <a:endParaRPr lang="nl-NL" dirty="0"/>
          </a:p>
        </p:txBody>
      </p:sp>
    </p:spTree>
    <p:extLst>
      <p:ext uri="{BB962C8B-B14F-4D97-AF65-F5344CB8AC3E}">
        <p14:creationId xmlns:p14="http://schemas.microsoft.com/office/powerpoint/2010/main" val="16823343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77334" y="609600"/>
            <a:ext cx="8596668" cy="1974980"/>
          </a:xfrm>
        </p:spPr>
        <p:txBody>
          <a:bodyPr>
            <a:normAutofit fontScale="90000"/>
          </a:bodyPr>
          <a:lstStyle/>
          <a:p>
            <a:r>
              <a:rPr lang="nl-NL" dirty="0"/>
              <a:t>Present Perfect </a:t>
            </a:r>
            <a:r>
              <a:rPr lang="nl-NL" dirty="0" err="1" smtClean="0"/>
              <a:t>Continuous</a:t>
            </a:r>
            <a:r>
              <a:rPr lang="nl-NL" dirty="0" smtClean="0"/>
              <a:t/>
            </a:r>
            <a:br>
              <a:rPr lang="nl-NL" dirty="0" smtClean="0"/>
            </a:br>
            <a:r>
              <a:rPr lang="nl-NL" dirty="0"/>
              <a:t/>
            </a:r>
            <a:br>
              <a:rPr lang="nl-NL" dirty="0"/>
            </a:br>
            <a:r>
              <a:rPr lang="en-US" sz="2700" cap="all" dirty="0">
                <a:solidFill>
                  <a:schemeClr val="tx1"/>
                </a:solidFill>
              </a:rPr>
              <a:t>ACTIONS THAT HAVE JUST FINISHED, BUT WE ARE INTERESTED IN THE RESULTS</a:t>
            </a:r>
            <a:r>
              <a:rPr lang="en-US" sz="2200" dirty="0">
                <a:solidFill>
                  <a:schemeClr val="tx1"/>
                </a:solidFill>
              </a:rPr>
              <a:t/>
            </a:r>
            <a:br>
              <a:rPr lang="en-US" sz="2200" dirty="0">
                <a:solidFill>
                  <a:schemeClr val="tx1"/>
                </a:solidFill>
              </a:rPr>
            </a:br>
            <a:endParaRPr lang="nl-NL" dirty="0">
              <a:solidFill>
                <a:schemeClr val="tx1"/>
              </a:solidFill>
            </a:endParaRPr>
          </a:p>
        </p:txBody>
      </p:sp>
      <p:sp>
        <p:nvSpPr>
          <p:cNvPr id="3" name="Tijdelijke aanduiding voor inhoud 2"/>
          <p:cNvSpPr>
            <a:spLocks noGrp="1"/>
          </p:cNvSpPr>
          <p:nvPr>
            <p:ph idx="1"/>
          </p:nvPr>
        </p:nvSpPr>
        <p:spPr>
          <a:xfrm>
            <a:off x="677334" y="2733869"/>
            <a:ext cx="8596668" cy="3307493"/>
          </a:xfrm>
        </p:spPr>
        <p:txBody>
          <a:bodyPr/>
          <a:lstStyle/>
          <a:p>
            <a:r>
              <a:rPr lang="nl-NL" dirty="0" smtClean="0"/>
              <a:t>David </a:t>
            </a:r>
            <a:r>
              <a:rPr lang="nl-NL" b="1" dirty="0" smtClean="0"/>
              <a:t>has been </a:t>
            </a:r>
            <a:r>
              <a:rPr lang="nl-NL" b="1" dirty="0" err="1" smtClean="0"/>
              <a:t>playing</a:t>
            </a:r>
            <a:r>
              <a:rPr lang="nl-NL" b="1" dirty="0" smtClean="0"/>
              <a:t> </a:t>
            </a:r>
            <a:r>
              <a:rPr lang="nl-NL" dirty="0" smtClean="0"/>
              <a:t>tennis </a:t>
            </a:r>
            <a:r>
              <a:rPr lang="nl-NL" dirty="0" err="1" smtClean="0"/>
              <a:t>so</a:t>
            </a:r>
            <a:r>
              <a:rPr lang="nl-NL" dirty="0" smtClean="0"/>
              <a:t> </a:t>
            </a:r>
            <a:r>
              <a:rPr lang="nl-NL" dirty="0" err="1" smtClean="0"/>
              <a:t>he’s</a:t>
            </a:r>
            <a:r>
              <a:rPr lang="nl-NL" dirty="0" smtClean="0"/>
              <a:t> </a:t>
            </a:r>
            <a:r>
              <a:rPr lang="nl-NL" dirty="0" err="1" smtClean="0"/>
              <a:t>really</a:t>
            </a:r>
            <a:r>
              <a:rPr lang="nl-NL" dirty="0" smtClean="0"/>
              <a:t> </a:t>
            </a:r>
            <a:r>
              <a:rPr lang="nl-NL" dirty="0" err="1" smtClean="0"/>
              <a:t>tired</a:t>
            </a:r>
            <a:r>
              <a:rPr lang="nl-NL" dirty="0" smtClean="0"/>
              <a:t>.</a:t>
            </a:r>
          </a:p>
          <a:p>
            <a:r>
              <a:rPr lang="en-US" dirty="0"/>
              <a:t>She</a:t>
            </a:r>
            <a:r>
              <a:rPr lang="en-US" b="1" dirty="0"/>
              <a:t> has been cooking</a:t>
            </a:r>
            <a:r>
              <a:rPr lang="en-US" dirty="0"/>
              <a:t> </a:t>
            </a:r>
            <a:r>
              <a:rPr lang="en-US" u="sng" dirty="0"/>
              <a:t>since</a:t>
            </a:r>
            <a:r>
              <a:rPr lang="en-US" dirty="0"/>
              <a:t> last night (= and the food on the table looks delicious</a:t>
            </a:r>
            <a:r>
              <a:rPr lang="en-US" dirty="0" smtClean="0"/>
              <a:t>).</a:t>
            </a:r>
          </a:p>
          <a:p>
            <a:r>
              <a:rPr lang="en-US" dirty="0" smtClean="0"/>
              <a:t>It'</a:t>
            </a:r>
            <a:r>
              <a:rPr lang="en-US" b="1" dirty="0" smtClean="0"/>
              <a:t>s </a:t>
            </a:r>
            <a:r>
              <a:rPr lang="en-US" b="1" dirty="0"/>
              <a:t>been raining</a:t>
            </a:r>
            <a:r>
              <a:rPr lang="en-US" dirty="0"/>
              <a:t> (= and the streets are still wet</a:t>
            </a:r>
            <a:r>
              <a:rPr lang="en-US" dirty="0" smtClean="0"/>
              <a:t>).</a:t>
            </a:r>
          </a:p>
          <a:p>
            <a:r>
              <a:rPr lang="en-US" dirty="0" smtClean="0"/>
              <a:t>Someone</a:t>
            </a:r>
            <a:r>
              <a:rPr lang="en-US" b="1" dirty="0" smtClean="0"/>
              <a:t>'s </a:t>
            </a:r>
            <a:r>
              <a:rPr lang="en-US" b="1" dirty="0"/>
              <a:t>been eating</a:t>
            </a:r>
            <a:r>
              <a:rPr lang="en-US" dirty="0"/>
              <a:t> my chips (= half of them have </a:t>
            </a:r>
            <a:r>
              <a:rPr lang="en-US" dirty="0" smtClean="0"/>
              <a:t>gone -&gt; when all of them have gone we use…?).</a:t>
            </a:r>
            <a:endParaRPr lang="nl-NL" dirty="0"/>
          </a:p>
        </p:txBody>
      </p:sp>
    </p:spTree>
    <p:extLst>
      <p:ext uri="{BB962C8B-B14F-4D97-AF65-F5344CB8AC3E}">
        <p14:creationId xmlns:p14="http://schemas.microsoft.com/office/powerpoint/2010/main" val="30753229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cap="all" dirty="0"/>
              <a:t>VERBS WITHOUT CONTINUOUS FORMS</a:t>
            </a:r>
            <a:br>
              <a:rPr lang="en-US" cap="all" dirty="0"/>
            </a:br>
            <a:endParaRPr lang="nl-NL" dirty="0"/>
          </a:p>
        </p:txBody>
      </p:sp>
      <p:sp>
        <p:nvSpPr>
          <p:cNvPr id="3" name="Tijdelijke aanduiding voor inhoud 2"/>
          <p:cNvSpPr>
            <a:spLocks noGrp="1"/>
          </p:cNvSpPr>
          <p:nvPr>
            <p:ph idx="1"/>
          </p:nvPr>
        </p:nvSpPr>
        <p:spPr/>
        <p:txBody>
          <a:bodyPr/>
          <a:lstStyle/>
          <a:p>
            <a:pPr marL="0" indent="0">
              <a:buNone/>
            </a:pPr>
            <a:r>
              <a:rPr lang="en-US" dirty="0" smtClean="0"/>
              <a:t>With </a:t>
            </a:r>
            <a:r>
              <a:rPr lang="en-US" dirty="0"/>
              <a:t>verbs not normally used in the continuous </a:t>
            </a:r>
            <a:r>
              <a:rPr lang="en-US" dirty="0" smtClean="0"/>
              <a:t>form (</a:t>
            </a:r>
            <a:r>
              <a:rPr lang="en-US" i="1" dirty="0" smtClean="0"/>
              <a:t>state verbs</a:t>
            </a:r>
            <a:r>
              <a:rPr lang="en-US" dirty="0" smtClean="0"/>
              <a:t>), </a:t>
            </a:r>
            <a:r>
              <a:rPr lang="en-US" dirty="0"/>
              <a:t>use the simple present perfect instead (verbs such as: know, hate, hear, understand, want</a:t>
            </a:r>
            <a:r>
              <a:rPr lang="en-US" dirty="0" smtClean="0"/>
              <a:t>).</a:t>
            </a:r>
          </a:p>
          <a:p>
            <a:pPr marL="0" indent="0">
              <a:buNone/>
            </a:pPr>
            <a:endParaRPr lang="en-US" dirty="0" smtClean="0"/>
          </a:p>
          <a:p>
            <a:r>
              <a:rPr lang="en-US" dirty="0" smtClean="0"/>
              <a:t>I</a:t>
            </a:r>
            <a:r>
              <a:rPr lang="en-US" b="1" dirty="0" smtClean="0"/>
              <a:t>'ve </a:t>
            </a:r>
            <a:r>
              <a:rPr lang="en-US" b="1" dirty="0"/>
              <a:t>wanted</a:t>
            </a:r>
            <a:r>
              <a:rPr lang="en-US" dirty="0"/>
              <a:t> to visit China for </a:t>
            </a:r>
            <a:r>
              <a:rPr lang="en-US" dirty="0" smtClean="0"/>
              <a:t>years.</a:t>
            </a:r>
          </a:p>
          <a:p>
            <a:r>
              <a:rPr lang="en-US" dirty="0" smtClean="0"/>
              <a:t>She</a:t>
            </a:r>
            <a:r>
              <a:rPr lang="en-US" b="1" dirty="0" smtClean="0"/>
              <a:t>'s </a:t>
            </a:r>
            <a:r>
              <a:rPr lang="en-US" b="1" dirty="0"/>
              <a:t>known</a:t>
            </a:r>
            <a:r>
              <a:rPr lang="en-US" dirty="0"/>
              <a:t> Robert since she was a </a:t>
            </a:r>
            <a:r>
              <a:rPr lang="en-US" dirty="0" smtClean="0"/>
              <a:t>child.</a:t>
            </a:r>
          </a:p>
          <a:p>
            <a:r>
              <a:rPr lang="en-US" dirty="0" smtClean="0"/>
              <a:t>I</a:t>
            </a:r>
            <a:r>
              <a:rPr lang="en-US" b="1" dirty="0" smtClean="0"/>
              <a:t>'ve </a:t>
            </a:r>
            <a:r>
              <a:rPr lang="en-US" b="1" dirty="0"/>
              <a:t>hated</a:t>
            </a:r>
            <a:r>
              <a:rPr lang="en-US" dirty="0"/>
              <a:t> that music since I first heard </a:t>
            </a:r>
            <a:r>
              <a:rPr lang="en-US" dirty="0" smtClean="0"/>
              <a:t>it.</a:t>
            </a:r>
          </a:p>
          <a:p>
            <a:r>
              <a:rPr lang="en-US" dirty="0" smtClean="0"/>
              <a:t>I</a:t>
            </a:r>
            <a:r>
              <a:rPr lang="en-US" b="1" dirty="0" smtClean="0"/>
              <a:t>'ve </a:t>
            </a:r>
            <a:r>
              <a:rPr lang="en-US" b="1" dirty="0"/>
              <a:t>heard</a:t>
            </a:r>
            <a:r>
              <a:rPr lang="en-US" dirty="0"/>
              <a:t> a lot about you </a:t>
            </a:r>
            <a:r>
              <a:rPr lang="en-US" dirty="0" smtClean="0"/>
              <a:t>recently.</a:t>
            </a:r>
          </a:p>
          <a:p>
            <a:r>
              <a:rPr lang="en-US" dirty="0" smtClean="0"/>
              <a:t>We</a:t>
            </a:r>
            <a:r>
              <a:rPr lang="en-US" b="1" dirty="0" smtClean="0"/>
              <a:t>'ve </a:t>
            </a:r>
            <a:r>
              <a:rPr lang="en-US" b="1" dirty="0"/>
              <a:t>understood</a:t>
            </a:r>
            <a:r>
              <a:rPr lang="en-US" dirty="0"/>
              <a:t> everything</a:t>
            </a:r>
            <a:r>
              <a:rPr lang="en-US" dirty="0" smtClean="0"/>
              <a:t>.</a:t>
            </a:r>
          </a:p>
          <a:p>
            <a:endParaRPr lang="nl-NL" dirty="0"/>
          </a:p>
        </p:txBody>
      </p:sp>
    </p:spTree>
    <p:extLst>
      <p:ext uri="{BB962C8B-B14F-4D97-AF65-F5344CB8AC3E}">
        <p14:creationId xmlns:p14="http://schemas.microsoft.com/office/powerpoint/2010/main" val="3339095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nl-NL" dirty="0" err="1" smtClean="0"/>
              <a:t>Practice</a:t>
            </a:r>
            <a:r>
              <a:rPr lang="nl-NL" dirty="0" smtClean="0"/>
              <a:t> </a:t>
            </a:r>
            <a:r>
              <a:rPr lang="nl-NL" dirty="0" err="1" smtClean="0"/>
              <a:t>makes</a:t>
            </a:r>
            <a:r>
              <a:rPr lang="nl-NL" dirty="0" smtClean="0"/>
              <a:t> perfect!</a:t>
            </a:r>
            <a:endParaRPr lang="nl-NL" dirty="0"/>
          </a:p>
        </p:txBody>
      </p:sp>
      <p:sp>
        <p:nvSpPr>
          <p:cNvPr id="3" name="Tijdelijke aanduiding voor inhoud 2"/>
          <p:cNvSpPr>
            <a:spLocks noGrp="1"/>
          </p:cNvSpPr>
          <p:nvPr>
            <p:ph idx="1"/>
          </p:nvPr>
        </p:nvSpPr>
        <p:spPr/>
        <p:txBody>
          <a:bodyPr/>
          <a:lstStyle/>
          <a:p>
            <a:r>
              <a:rPr lang="nl-NL" dirty="0">
                <a:hlinkClick r:id="rId2"/>
              </a:rPr>
              <a:t>http://</a:t>
            </a:r>
            <a:r>
              <a:rPr lang="nl-NL" dirty="0" smtClean="0">
                <a:hlinkClick r:id="rId2"/>
              </a:rPr>
              <a:t>www.englishpage.com/verbpage/verbs5.htm</a:t>
            </a:r>
          </a:p>
          <a:p>
            <a:r>
              <a:rPr lang="nl-NL" dirty="0" smtClean="0">
                <a:hlinkClick r:id="rId2"/>
              </a:rPr>
              <a:t>http</a:t>
            </a:r>
            <a:r>
              <a:rPr lang="nl-NL" dirty="0">
                <a:hlinkClick r:id="rId2"/>
              </a:rPr>
              <a:t>://</a:t>
            </a:r>
            <a:r>
              <a:rPr lang="nl-NL" dirty="0" smtClean="0">
                <a:hlinkClick r:id="rId2"/>
              </a:rPr>
              <a:t>www.englishpage.com/verbpage/verbs6.htm</a:t>
            </a:r>
          </a:p>
          <a:p>
            <a:r>
              <a:rPr lang="nl-NL" dirty="0" smtClean="0">
                <a:hlinkClick r:id="rId2"/>
              </a:rPr>
              <a:t>http</a:t>
            </a:r>
            <a:r>
              <a:rPr lang="nl-NL" dirty="0">
                <a:hlinkClick r:id="rId2"/>
              </a:rPr>
              <a:t>://</a:t>
            </a:r>
            <a:r>
              <a:rPr lang="nl-NL" dirty="0" smtClean="0">
                <a:hlinkClick r:id="rId2"/>
              </a:rPr>
              <a:t>www.englishpage.com/verbpage/verbs8.htm</a:t>
            </a:r>
            <a:endParaRPr lang="nl-NL" dirty="0" smtClean="0"/>
          </a:p>
          <a:p>
            <a:r>
              <a:rPr lang="nl-NL" dirty="0">
                <a:hlinkClick r:id="rId3"/>
              </a:rPr>
              <a:t>http://</a:t>
            </a:r>
            <a:r>
              <a:rPr lang="nl-NL" dirty="0" smtClean="0">
                <a:hlinkClick r:id="rId3"/>
              </a:rPr>
              <a:t>www.englishpage.com/verbpage/verbs7.htm</a:t>
            </a:r>
            <a:endParaRPr lang="nl-NL" dirty="0" smtClean="0"/>
          </a:p>
          <a:p>
            <a:endParaRPr lang="nl-NL" dirty="0"/>
          </a:p>
          <a:p>
            <a:r>
              <a:rPr lang="nl-NL" dirty="0">
                <a:hlinkClick r:id="rId4"/>
              </a:rPr>
              <a:t>http://www.meestergijs.nl/item/present-perfect</a:t>
            </a:r>
            <a:r>
              <a:rPr lang="nl-NL" dirty="0" smtClean="0">
                <a:hlinkClick r:id="rId4"/>
              </a:rPr>
              <a:t>/</a:t>
            </a:r>
            <a:endParaRPr lang="nl-NL" dirty="0" smtClean="0"/>
          </a:p>
          <a:p>
            <a:r>
              <a:rPr lang="nl-NL" dirty="0">
                <a:hlinkClick r:id="rId5"/>
              </a:rPr>
              <a:t>http://www.meestergijs.nl/item/past-simple</a:t>
            </a:r>
            <a:r>
              <a:rPr lang="nl-NL" dirty="0" smtClean="0">
                <a:hlinkClick r:id="rId5"/>
              </a:rPr>
              <a:t>/</a:t>
            </a:r>
            <a:endParaRPr lang="nl-NL" dirty="0" smtClean="0"/>
          </a:p>
          <a:p>
            <a:endParaRPr lang="nl-NL" dirty="0" smtClean="0"/>
          </a:p>
          <a:p>
            <a:endParaRPr lang="nl-NL" dirty="0"/>
          </a:p>
        </p:txBody>
      </p:sp>
    </p:spTree>
    <p:extLst>
      <p:ext uri="{BB962C8B-B14F-4D97-AF65-F5344CB8AC3E}">
        <p14:creationId xmlns:p14="http://schemas.microsoft.com/office/powerpoint/2010/main" val="144557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77334" y="609600"/>
            <a:ext cx="3857344" cy="1320800"/>
          </a:xfrm>
        </p:spPr>
        <p:txBody>
          <a:bodyPr/>
          <a:lstStyle/>
          <a:p>
            <a:pPr algn="ctr"/>
            <a:r>
              <a:rPr lang="nl-NL" dirty="0" smtClean="0"/>
              <a:t>Past </a:t>
            </a:r>
            <a:r>
              <a:rPr lang="nl-NL" dirty="0"/>
              <a:t>S</a:t>
            </a:r>
            <a:r>
              <a:rPr lang="nl-NL" dirty="0" smtClean="0"/>
              <a:t>imple</a:t>
            </a:r>
            <a:endParaRPr lang="nl-NL" dirty="0"/>
          </a:p>
        </p:txBody>
      </p:sp>
      <p:sp>
        <p:nvSpPr>
          <p:cNvPr id="3" name="Tijdelijke aanduiding voor inhoud 2"/>
          <p:cNvSpPr>
            <a:spLocks noGrp="1"/>
          </p:cNvSpPr>
          <p:nvPr>
            <p:ph idx="1"/>
          </p:nvPr>
        </p:nvSpPr>
        <p:spPr>
          <a:xfrm>
            <a:off x="677334" y="1386149"/>
            <a:ext cx="3857344" cy="3880773"/>
          </a:xfrm>
        </p:spPr>
        <p:txBody>
          <a:bodyPr>
            <a:normAutofit fontScale="92500" lnSpcReduction="20000"/>
          </a:bodyPr>
          <a:lstStyle/>
          <a:p>
            <a:pPr marL="0" indent="0">
              <a:buNone/>
            </a:pPr>
            <a:endParaRPr lang="nl-NL" dirty="0" smtClean="0"/>
          </a:p>
          <a:p>
            <a:pPr marL="0" indent="0" algn="ctr">
              <a:buNone/>
            </a:pPr>
            <a:r>
              <a:rPr lang="nl-NL" b="1" dirty="0" err="1" smtClean="0"/>
              <a:t>Verb</a:t>
            </a:r>
            <a:r>
              <a:rPr lang="nl-NL" b="1" dirty="0" smtClean="0"/>
              <a:t> + </a:t>
            </a:r>
            <a:r>
              <a:rPr lang="nl-NL" b="1" dirty="0" err="1" smtClean="0"/>
              <a:t>ed</a:t>
            </a:r>
            <a:endParaRPr lang="nl-NL" b="1" dirty="0" smtClean="0"/>
          </a:p>
          <a:p>
            <a:pPr marL="0" indent="0" algn="ctr">
              <a:buNone/>
            </a:pPr>
            <a:r>
              <a:rPr lang="nl-NL" dirty="0" smtClean="0"/>
              <a:t>OR</a:t>
            </a:r>
            <a:endParaRPr lang="nl-NL" dirty="0"/>
          </a:p>
          <a:p>
            <a:pPr marL="0" indent="0" algn="ctr">
              <a:buNone/>
            </a:pPr>
            <a:r>
              <a:rPr lang="nl-NL" b="1" dirty="0" err="1" smtClean="0"/>
              <a:t>Irregular</a:t>
            </a:r>
            <a:r>
              <a:rPr lang="nl-NL" b="1" dirty="0" smtClean="0"/>
              <a:t> </a:t>
            </a:r>
            <a:r>
              <a:rPr lang="nl-NL" b="1" dirty="0" err="1" smtClean="0"/>
              <a:t>verbs</a:t>
            </a:r>
            <a:r>
              <a:rPr lang="nl-NL" b="1" dirty="0" smtClean="0"/>
              <a:t> -&gt; 2nd form</a:t>
            </a:r>
          </a:p>
          <a:p>
            <a:pPr marL="0" indent="0" algn="ctr">
              <a:buNone/>
            </a:pPr>
            <a:endParaRPr lang="nl-NL" b="1" dirty="0"/>
          </a:p>
          <a:p>
            <a:pPr marL="0" indent="0" algn="ctr">
              <a:buNone/>
            </a:pPr>
            <a:endParaRPr lang="nl-NL" b="1" dirty="0" smtClean="0"/>
          </a:p>
          <a:p>
            <a:pPr marL="0" indent="0" algn="ctr">
              <a:buNone/>
            </a:pPr>
            <a:endParaRPr lang="nl-NL" b="1" dirty="0"/>
          </a:p>
          <a:p>
            <a:pPr marL="0" indent="0" algn="ctr">
              <a:buNone/>
            </a:pPr>
            <a:endParaRPr lang="nl-NL" b="1" dirty="0" smtClean="0"/>
          </a:p>
          <a:p>
            <a:pPr marL="0" indent="0" algn="ctr">
              <a:buNone/>
            </a:pPr>
            <a:endParaRPr lang="nl-NL" b="1" dirty="0"/>
          </a:p>
          <a:p>
            <a:pPr marL="0" indent="0" algn="ctr">
              <a:buNone/>
            </a:pPr>
            <a:r>
              <a:rPr lang="nl-NL" dirty="0" smtClean="0"/>
              <a:t>He </a:t>
            </a:r>
            <a:r>
              <a:rPr lang="nl-NL" b="1" dirty="0" err="1" smtClean="0"/>
              <a:t>walked</a:t>
            </a:r>
            <a:r>
              <a:rPr lang="nl-NL" dirty="0" smtClean="0"/>
              <a:t> </a:t>
            </a:r>
            <a:r>
              <a:rPr lang="nl-NL" dirty="0" err="1" smtClean="0"/>
              <a:t>to</a:t>
            </a:r>
            <a:r>
              <a:rPr lang="nl-NL" dirty="0" smtClean="0"/>
              <a:t> school.</a:t>
            </a:r>
          </a:p>
          <a:p>
            <a:pPr marL="0" indent="0" algn="ctr">
              <a:buNone/>
            </a:pPr>
            <a:r>
              <a:rPr lang="nl-NL" dirty="0" err="1" smtClean="0"/>
              <a:t>They</a:t>
            </a:r>
            <a:r>
              <a:rPr lang="nl-NL" dirty="0" smtClean="0"/>
              <a:t> </a:t>
            </a:r>
            <a:r>
              <a:rPr lang="nl-NL" b="1" dirty="0" smtClean="0"/>
              <a:t>went</a:t>
            </a:r>
            <a:r>
              <a:rPr lang="nl-NL" dirty="0" smtClean="0"/>
              <a:t> </a:t>
            </a:r>
            <a:r>
              <a:rPr lang="nl-NL" dirty="0" err="1" smtClean="0"/>
              <a:t>to</a:t>
            </a:r>
            <a:r>
              <a:rPr lang="nl-NL" dirty="0" smtClean="0"/>
              <a:t> England.</a:t>
            </a:r>
            <a:endParaRPr lang="nl-NL" dirty="0"/>
          </a:p>
        </p:txBody>
      </p:sp>
      <p:sp>
        <p:nvSpPr>
          <p:cNvPr id="4" name="Titel 1"/>
          <p:cNvSpPr txBox="1">
            <a:spLocks/>
          </p:cNvSpPr>
          <p:nvPr/>
        </p:nvSpPr>
        <p:spPr>
          <a:xfrm>
            <a:off x="4975667" y="609600"/>
            <a:ext cx="3608495"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dirty="0" smtClean="0"/>
              <a:t>Present Perfect</a:t>
            </a:r>
            <a:endParaRPr lang="nl-NL" dirty="0"/>
          </a:p>
        </p:txBody>
      </p:sp>
      <p:sp>
        <p:nvSpPr>
          <p:cNvPr id="5" name="Tijdelijke aanduiding voor inhoud 2"/>
          <p:cNvSpPr txBox="1">
            <a:spLocks/>
          </p:cNvSpPr>
          <p:nvPr/>
        </p:nvSpPr>
        <p:spPr>
          <a:xfrm>
            <a:off x="4534678" y="1386148"/>
            <a:ext cx="3857344" cy="3880773"/>
          </a:xfrm>
          <a:prstGeom prst="rect">
            <a:avLst/>
          </a:prstGeom>
        </p:spPr>
        <p:txBody>
          <a:bodyPr vert="horz" lIns="91440" tIns="45720" rIns="91440" bIns="45720" rtlCol="0">
            <a:normAutofit fontScale="92500"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endParaRPr lang="nl-NL" dirty="0" smtClean="0"/>
          </a:p>
          <a:p>
            <a:pPr marL="0" indent="0" algn="ctr">
              <a:buFont typeface="Wingdings 3" charset="2"/>
              <a:buNone/>
            </a:pPr>
            <a:r>
              <a:rPr lang="nl-NL" b="1" dirty="0" smtClean="0"/>
              <a:t>Have/has + past </a:t>
            </a:r>
            <a:r>
              <a:rPr lang="nl-NL" b="1" dirty="0" err="1" smtClean="0"/>
              <a:t>participle</a:t>
            </a:r>
            <a:endParaRPr lang="nl-NL" b="1" dirty="0" smtClean="0"/>
          </a:p>
          <a:p>
            <a:pPr marL="0" indent="0" algn="ctr">
              <a:buFont typeface="Wingdings 3" charset="2"/>
              <a:buNone/>
            </a:pPr>
            <a:endParaRPr lang="nl-NL" dirty="0"/>
          </a:p>
          <a:p>
            <a:pPr marL="0" indent="0" algn="ctr">
              <a:buFont typeface="Wingdings 3" charset="2"/>
              <a:buNone/>
            </a:pPr>
            <a:r>
              <a:rPr lang="nl-NL" dirty="0" smtClean="0"/>
              <a:t>Past </a:t>
            </a:r>
            <a:r>
              <a:rPr lang="nl-NL" dirty="0" err="1" smtClean="0"/>
              <a:t>participle</a:t>
            </a:r>
            <a:r>
              <a:rPr lang="nl-NL" dirty="0" smtClean="0"/>
              <a:t> =</a:t>
            </a:r>
          </a:p>
          <a:p>
            <a:pPr algn="ctr"/>
            <a:r>
              <a:rPr lang="nl-NL" dirty="0" err="1" smtClean="0"/>
              <a:t>Verb</a:t>
            </a:r>
            <a:r>
              <a:rPr lang="nl-NL" dirty="0" smtClean="0"/>
              <a:t> + </a:t>
            </a:r>
            <a:r>
              <a:rPr lang="nl-NL" dirty="0" err="1" smtClean="0"/>
              <a:t>ed</a:t>
            </a:r>
            <a:endParaRPr lang="nl-NL" dirty="0" smtClean="0"/>
          </a:p>
          <a:p>
            <a:pPr algn="ctr"/>
            <a:r>
              <a:rPr lang="nl-NL" dirty="0" err="1" smtClean="0"/>
              <a:t>Irregular</a:t>
            </a:r>
            <a:r>
              <a:rPr lang="nl-NL" dirty="0" smtClean="0"/>
              <a:t> </a:t>
            </a:r>
            <a:r>
              <a:rPr lang="nl-NL" dirty="0" err="1" smtClean="0"/>
              <a:t>verbs</a:t>
            </a:r>
            <a:r>
              <a:rPr lang="nl-NL" dirty="0" smtClean="0"/>
              <a:t> -&gt; 3rd form</a:t>
            </a:r>
          </a:p>
          <a:p>
            <a:pPr algn="ctr"/>
            <a:endParaRPr lang="nl-NL" dirty="0"/>
          </a:p>
          <a:p>
            <a:pPr marL="0" indent="0" algn="ctr">
              <a:buNone/>
            </a:pPr>
            <a:endParaRPr lang="nl-NL" dirty="0" smtClean="0"/>
          </a:p>
          <a:p>
            <a:pPr marL="0" indent="0" algn="ctr">
              <a:buNone/>
            </a:pPr>
            <a:r>
              <a:rPr lang="nl-NL" dirty="0" smtClean="0"/>
              <a:t>He </a:t>
            </a:r>
            <a:r>
              <a:rPr lang="nl-NL" b="1" dirty="0" smtClean="0"/>
              <a:t>has </a:t>
            </a:r>
            <a:r>
              <a:rPr lang="nl-NL" dirty="0" smtClean="0"/>
              <a:t>never</a:t>
            </a:r>
            <a:r>
              <a:rPr lang="nl-NL" b="1" dirty="0" smtClean="0"/>
              <a:t> </a:t>
            </a:r>
            <a:r>
              <a:rPr lang="nl-NL" b="1" dirty="0" err="1" smtClean="0"/>
              <a:t>walked</a:t>
            </a:r>
            <a:r>
              <a:rPr lang="nl-NL" b="1" dirty="0" smtClean="0"/>
              <a:t> </a:t>
            </a:r>
            <a:r>
              <a:rPr lang="nl-NL" dirty="0" err="1" smtClean="0"/>
              <a:t>to</a:t>
            </a:r>
            <a:r>
              <a:rPr lang="nl-NL" dirty="0" smtClean="0"/>
              <a:t> school.</a:t>
            </a:r>
          </a:p>
          <a:p>
            <a:pPr marL="0" indent="0" algn="ctr">
              <a:buNone/>
            </a:pPr>
            <a:r>
              <a:rPr lang="nl-NL" dirty="0" err="1" smtClean="0"/>
              <a:t>They</a:t>
            </a:r>
            <a:r>
              <a:rPr lang="nl-NL" dirty="0" smtClean="0"/>
              <a:t> </a:t>
            </a:r>
            <a:r>
              <a:rPr lang="nl-NL" b="1" dirty="0" smtClean="0"/>
              <a:t>have been </a:t>
            </a:r>
            <a:r>
              <a:rPr lang="nl-NL" dirty="0" err="1" smtClean="0"/>
              <a:t>to</a:t>
            </a:r>
            <a:r>
              <a:rPr lang="nl-NL" dirty="0" smtClean="0"/>
              <a:t> England </a:t>
            </a:r>
            <a:r>
              <a:rPr lang="nl-NL" dirty="0" err="1" smtClean="0"/>
              <a:t>many</a:t>
            </a:r>
            <a:r>
              <a:rPr lang="nl-NL" dirty="0" smtClean="0"/>
              <a:t> </a:t>
            </a:r>
            <a:r>
              <a:rPr lang="nl-NL" dirty="0" err="1" smtClean="0"/>
              <a:t>times</a:t>
            </a:r>
            <a:r>
              <a:rPr lang="nl-NL" dirty="0" smtClean="0"/>
              <a:t>.</a:t>
            </a:r>
          </a:p>
          <a:p>
            <a:pPr algn="ctr"/>
            <a:endParaRPr lang="nl-NL" dirty="0"/>
          </a:p>
        </p:txBody>
      </p:sp>
    </p:spTree>
    <p:extLst>
      <p:ext uri="{BB962C8B-B14F-4D97-AF65-F5344CB8AC3E}">
        <p14:creationId xmlns:p14="http://schemas.microsoft.com/office/powerpoint/2010/main" val="3439935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sz="3600" dirty="0"/>
              <a:t>Use the </a:t>
            </a:r>
            <a:r>
              <a:rPr lang="en-US" sz="3600" b="1" dirty="0" smtClean="0"/>
              <a:t>Past Simple </a:t>
            </a:r>
            <a:r>
              <a:rPr lang="en-US" sz="3600" dirty="0"/>
              <a:t>to express the idea that an action started and finished at a </a:t>
            </a:r>
            <a:r>
              <a:rPr lang="en-US" sz="3600" b="1" dirty="0"/>
              <a:t>specific time </a:t>
            </a:r>
            <a:r>
              <a:rPr lang="en-US" sz="3600" dirty="0"/>
              <a:t>in the past. </a:t>
            </a:r>
            <a:endParaRPr lang="nl-NL" sz="3600" dirty="0"/>
          </a:p>
        </p:txBody>
      </p:sp>
      <p:sp>
        <p:nvSpPr>
          <p:cNvPr id="3" name="Tijdelijke aanduiding voor inhoud 2"/>
          <p:cNvSpPr>
            <a:spLocks noGrp="1"/>
          </p:cNvSpPr>
          <p:nvPr>
            <p:ph idx="1"/>
          </p:nvPr>
        </p:nvSpPr>
        <p:spPr/>
        <p:txBody>
          <a:bodyPr>
            <a:normAutofit/>
          </a:bodyPr>
          <a:lstStyle/>
          <a:p>
            <a:endParaRPr lang="en-US" dirty="0" smtClean="0"/>
          </a:p>
          <a:p>
            <a:r>
              <a:rPr lang="en-US" dirty="0" smtClean="0"/>
              <a:t>I</a:t>
            </a:r>
            <a:r>
              <a:rPr lang="en-US" dirty="0"/>
              <a:t> </a:t>
            </a:r>
            <a:r>
              <a:rPr lang="en-US" b="1" dirty="0" smtClean="0"/>
              <a:t>saw</a:t>
            </a:r>
            <a:r>
              <a:rPr lang="en-US" dirty="0"/>
              <a:t> that movie </a:t>
            </a:r>
            <a:r>
              <a:rPr lang="en-US" u="sng" dirty="0" smtClean="0"/>
              <a:t>last week</a:t>
            </a:r>
            <a:r>
              <a:rPr lang="en-US" dirty="0" smtClean="0"/>
              <a:t>.</a:t>
            </a:r>
            <a:endParaRPr lang="en-US" dirty="0"/>
          </a:p>
          <a:p>
            <a:r>
              <a:rPr lang="en-US" dirty="0"/>
              <a:t>I think I </a:t>
            </a:r>
            <a:r>
              <a:rPr lang="en-US" b="1" dirty="0" smtClean="0"/>
              <a:t>met</a:t>
            </a:r>
            <a:r>
              <a:rPr lang="en-US" dirty="0"/>
              <a:t> </a:t>
            </a:r>
            <a:r>
              <a:rPr lang="en-US" dirty="0" smtClean="0"/>
              <a:t>him </a:t>
            </a:r>
            <a:r>
              <a:rPr lang="en-US" u="sng" dirty="0" smtClean="0"/>
              <a:t>last year</a:t>
            </a:r>
            <a:r>
              <a:rPr lang="en-US" dirty="0" smtClean="0"/>
              <a:t>.</a:t>
            </a:r>
            <a:endParaRPr lang="en-US" dirty="0"/>
          </a:p>
          <a:p>
            <a:r>
              <a:rPr lang="en-US" dirty="0"/>
              <a:t>There </a:t>
            </a:r>
            <a:r>
              <a:rPr lang="en-US" b="1" dirty="0" smtClean="0"/>
              <a:t>were</a:t>
            </a:r>
            <a:r>
              <a:rPr lang="en-US" dirty="0"/>
              <a:t> many earthquakes in </a:t>
            </a:r>
            <a:r>
              <a:rPr lang="en-US" dirty="0" smtClean="0"/>
              <a:t>California </a:t>
            </a:r>
            <a:r>
              <a:rPr lang="en-US" u="sng" dirty="0" smtClean="0"/>
              <a:t>last year</a:t>
            </a:r>
            <a:r>
              <a:rPr lang="en-US" dirty="0" smtClean="0"/>
              <a:t>.</a:t>
            </a:r>
            <a:endParaRPr lang="en-US" dirty="0"/>
          </a:p>
          <a:p>
            <a:r>
              <a:rPr lang="en-US" dirty="0"/>
              <a:t>People </a:t>
            </a:r>
            <a:r>
              <a:rPr lang="en-US" b="1" dirty="0" smtClean="0"/>
              <a:t>traveled</a:t>
            </a:r>
            <a:r>
              <a:rPr lang="en-US" dirty="0"/>
              <a:t> </a:t>
            </a:r>
            <a:r>
              <a:rPr lang="en-US" dirty="0" smtClean="0"/>
              <a:t>for the first time to </a:t>
            </a:r>
            <a:r>
              <a:rPr lang="en-US" dirty="0"/>
              <a:t>the </a:t>
            </a:r>
            <a:r>
              <a:rPr lang="en-US" dirty="0" smtClean="0"/>
              <a:t>Moon </a:t>
            </a:r>
            <a:r>
              <a:rPr lang="en-US" u="sng" dirty="0" smtClean="0"/>
              <a:t>in the 1960s</a:t>
            </a:r>
            <a:r>
              <a:rPr lang="en-US" dirty="0" smtClean="0"/>
              <a:t>.</a:t>
            </a:r>
            <a:endParaRPr lang="en-US" dirty="0"/>
          </a:p>
          <a:p>
            <a:r>
              <a:rPr lang="en-US" dirty="0" smtClean="0"/>
              <a:t>He</a:t>
            </a:r>
            <a:r>
              <a:rPr lang="en-US" dirty="0"/>
              <a:t> </a:t>
            </a:r>
            <a:r>
              <a:rPr lang="en-US" b="1" dirty="0"/>
              <a:t>climbed</a:t>
            </a:r>
            <a:r>
              <a:rPr lang="en-US" dirty="0"/>
              <a:t> that </a:t>
            </a:r>
            <a:r>
              <a:rPr lang="en-US" dirty="0" smtClean="0"/>
              <a:t>mountain </a:t>
            </a:r>
            <a:r>
              <a:rPr lang="en-US" u="sng" dirty="0" smtClean="0"/>
              <a:t>in 2015</a:t>
            </a:r>
            <a:r>
              <a:rPr lang="en-US" dirty="0" smtClean="0"/>
              <a:t>.</a:t>
            </a:r>
          </a:p>
          <a:p>
            <a:r>
              <a:rPr lang="en-US" dirty="0" smtClean="0"/>
              <a:t>I </a:t>
            </a:r>
            <a:r>
              <a:rPr lang="en-US" b="1" dirty="0" smtClean="0"/>
              <a:t>visited</a:t>
            </a:r>
            <a:r>
              <a:rPr lang="en-US" dirty="0" smtClean="0"/>
              <a:t> my aunt </a:t>
            </a:r>
            <a:r>
              <a:rPr lang="en-US" u="sng" dirty="0" smtClean="0"/>
              <a:t>a week ago</a:t>
            </a:r>
            <a:r>
              <a:rPr lang="en-US" dirty="0" smtClean="0"/>
              <a:t>.</a:t>
            </a:r>
            <a:endParaRPr lang="en-US" dirty="0"/>
          </a:p>
          <a:p>
            <a:endParaRPr lang="nl-NL" dirty="0"/>
          </a:p>
        </p:txBody>
      </p:sp>
    </p:spTree>
    <p:extLst>
      <p:ext uri="{BB962C8B-B14F-4D97-AF65-F5344CB8AC3E}">
        <p14:creationId xmlns:p14="http://schemas.microsoft.com/office/powerpoint/2010/main" val="3888173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nl-NL" b="1" dirty="0" smtClean="0"/>
              <a:t>Past Simple </a:t>
            </a:r>
            <a:r>
              <a:rPr lang="nl-NL" dirty="0" smtClean="0"/>
              <a:t/>
            </a:r>
            <a:br>
              <a:rPr lang="nl-NL" dirty="0" smtClean="0"/>
            </a:br>
            <a:r>
              <a:rPr lang="nl-NL" dirty="0" smtClean="0"/>
              <a:t>time </a:t>
            </a:r>
            <a:r>
              <a:rPr lang="nl-NL" dirty="0" err="1" smtClean="0"/>
              <a:t>expressions</a:t>
            </a:r>
            <a:endParaRPr lang="nl-NL" dirty="0"/>
          </a:p>
        </p:txBody>
      </p:sp>
      <p:sp>
        <p:nvSpPr>
          <p:cNvPr id="3" name="Tijdelijke aanduiding voor inhoud 2"/>
          <p:cNvSpPr>
            <a:spLocks noGrp="1"/>
          </p:cNvSpPr>
          <p:nvPr>
            <p:ph idx="1"/>
          </p:nvPr>
        </p:nvSpPr>
        <p:spPr/>
        <p:txBody>
          <a:bodyPr>
            <a:normAutofit/>
          </a:bodyPr>
          <a:lstStyle/>
          <a:p>
            <a:pPr marL="0" indent="0" algn="ctr">
              <a:lnSpc>
                <a:spcPct val="150000"/>
              </a:lnSpc>
              <a:buNone/>
            </a:pPr>
            <a:r>
              <a:rPr lang="nl-NL" dirty="0" err="1" smtClean="0"/>
              <a:t>yesterday</a:t>
            </a:r>
            <a:endParaRPr lang="nl-NL" dirty="0"/>
          </a:p>
          <a:p>
            <a:pPr marL="0" indent="0" algn="ctr">
              <a:lnSpc>
                <a:spcPct val="150000"/>
              </a:lnSpc>
              <a:buNone/>
            </a:pPr>
            <a:r>
              <a:rPr lang="nl-NL" dirty="0" smtClean="0"/>
              <a:t>last </a:t>
            </a:r>
            <a:r>
              <a:rPr lang="nl-NL" dirty="0"/>
              <a:t>week/</a:t>
            </a:r>
            <a:r>
              <a:rPr lang="nl-NL" dirty="0" err="1"/>
              <a:t>month</a:t>
            </a:r>
            <a:r>
              <a:rPr lang="nl-NL" dirty="0"/>
              <a:t>/</a:t>
            </a:r>
            <a:r>
              <a:rPr lang="nl-NL" dirty="0" err="1"/>
              <a:t>year</a:t>
            </a:r>
            <a:r>
              <a:rPr lang="nl-NL" dirty="0"/>
              <a:t>/</a:t>
            </a:r>
            <a:r>
              <a:rPr lang="nl-NL" dirty="0" err="1"/>
              <a:t>Monday</a:t>
            </a:r>
            <a:endParaRPr lang="nl-NL" dirty="0"/>
          </a:p>
          <a:p>
            <a:pPr marL="0" indent="0" algn="ctr">
              <a:lnSpc>
                <a:spcPct val="150000"/>
              </a:lnSpc>
              <a:buNone/>
            </a:pPr>
            <a:r>
              <a:rPr lang="nl-NL" dirty="0" smtClean="0"/>
              <a:t>a </a:t>
            </a:r>
            <a:r>
              <a:rPr lang="nl-NL" dirty="0"/>
              <a:t>week/</a:t>
            </a:r>
            <a:r>
              <a:rPr lang="nl-NL" dirty="0" err="1"/>
              <a:t>year</a:t>
            </a:r>
            <a:r>
              <a:rPr lang="nl-NL" dirty="0"/>
              <a:t>/</a:t>
            </a:r>
            <a:r>
              <a:rPr lang="nl-NL" dirty="0" err="1"/>
              <a:t>month</a:t>
            </a:r>
            <a:r>
              <a:rPr lang="nl-NL" dirty="0"/>
              <a:t>/minute/second </a:t>
            </a:r>
            <a:r>
              <a:rPr lang="nl-NL" dirty="0" err="1"/>
              <a:t>ago</a:t>
            </a:r>
            <a:endParaRPr lang="nl-NL" dirty="0"/>
          </a:p>
          <a:p>
            <a:pPr marL="0" indent="0" algn="ctr">
              <a:lnSpc>
                <a:spcPct val="150000"/>
              </a:lnSpc>
              <a:buNone/>
            </a:pPr>
            <a:r>
              <a:rPr lang="nl-NL" dirty="0" smtClean="0"/>
              <a:t>in </a:t>
            </a:r>
            <a:r>
              <a:rPr lang="nl-NL" dirty="0"/>
              <a:t>2016/1999/the 19th </a:t>
            </a:r>
            <a:r>
              <a:rPr lang="nl-NL" dirty="0" err="1"/>
              <a:t>century</a:t>
            </a:r>
            <a:endParaRPr lang="nl-NL" dirty="0"/>
          </a:p>
          <a:p>
            <a:pPr marL="0" indent="0" algn="ctr">
              <a:lnSpc>
                <a:spcPct val="150000"/>
              </a:lnSpc>
              <a:buNone/>
            </a:pPr>
            <a:r>
              <a:rPr lang="nl-NL" dirty="0" err="1" smtClean="0"/>
              <a:t>when</a:t>
            </a:r>
            <a:r>
              <a:rPr lang="nl-NL" dirty="0" smtClean="0"/>
              <a:t> </a:t>
            </a:r>
            <a:r>
              <a:rPr lang="nl-NL" dirty="0"/>
              <a:t>I was…</a:t>
            </a:r>
          </a:p>
          <a:p>
            <a:pPr marL="0" indent="0" algn="ctr">
              <a:lnSpc>
                <a:spcPct val="150000"/>
              </a:lnSpc>
              <a:buNone/>
            </a:pPr>
            <a:r>
              <a:rPr lang="nl-NL" dirty="0" err="1" smtClean="0"/>
              <a:t>then</a:t>
            </a:r>
            <a:endParaRPr lang="nl-NL" dirty="0"/>
          </a:p>
          <a:p>
            <a:pPr marL="0" indent="0">
              <a:buNone/>
            </a:pPr>
            <a:endParaRPr lang="nl-NL" dirty="0" smtClean="0"/>
          </a:p>
          <a:p>
            <a:pPr marL="0" indent="0">
              <a:buNone/>
            </a:pPr>
            <a:endParaRPr lang="nl-NL" dirty="0"/>
          </a:p>
        </p:txBody>
      </p:sp>
    </p:spTree>
    <p:extLst>
      <p:ext uri="{BB962C8B-B14F-4D97-AF65-F5344CB8AC3E}">
        <p14:creationId xmlns:p14="http://schemas.microsoft.com/office/powerpoint/2010/main" val="19255944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err="1" smtClean="0"/>
              <a:t>When</a:t>
            </a:r>
            <a:r>
              <a:rPr lang="nl-NL" dirty="0" smtClean="0"/>
              <a:t> do the </a:t>
            </a:r>
            <a:r>
              <a:rPr lang="nl-NL" dirty="0" err="1" smtClean="0"/>
              <a:t>sentences</a:t>
            </a:r>
            <a:r>
              <a:rPr lang="nl-NL" dirty="0" smtClean="0"/>
              <a:t> below take </a:t>
            </a:r>
            <a:r>
              <a:rPr lang="nl-NL" dirty="0" err="1" smtClean="0"/>
              <a:t>place</a:t>
            </a:r>
            <a:r>
              <a:rPr lang="nl-NL" dirty="0" smtClean="0"/>
              <a:t>?</a:t>
            </a:r>
            <a:endParaRPr lang="nl-NL" dirty="0"/>
          </a:p>
        </p:txBody>
      </p:sp>
      <p:sp>
        <p:nvSpPr>
          <p:cNvPr id="3" name="Tijdelijke aanduiding voor inhoud 2"/>
          <p:cNvSpPr>
            <a:spLocks noGrp="1"/>
          </p:cNvSpPr>
          <p:nvPr>
            <p:ph idx="1"/>
          </p:nvPr>
        </p:nvSpPr>
        <p:spPr/>
        <p:txBody>
          <a:bodyPr>
            <a:normAutofit/>
          </a:bodyPr>
          <a:lstStyle/>
          <a:p>
            <a:r>
              <a:rPr lang="en-US" dirty="0"/>
              <a:t>I </a:t>
            </a:r>
            <a:r>
              <a:rPr lang="en-US" b="1" dirty="0"/>
              <a:t>have seen</a:t>
            </a:r>
            <a:r>
              <a:rPr lang="en-US" dirty="0"/>
              <a:t> that movie twenty times.</a:t>
            </a:r>
          </a:p>
          <a:p>
            <a:r>
              <a:rPr lang="en-US" dirty="0"/>
              <a:t>I think I </a:t>
            </a:r>
            <a:r>
              <a:rPr lang="en-US" b="1" dirty="0"/>
              <a:t>have met</a:t>
            </a:r>
            <a:r>
              <a:rPr lang="en-US" dirty="0"/>
              <a:t> him once before.</a:t>
            </a:r>
          </a:p>
          <a:p>
            <a:r>
              <a:rPr lang="en-US" dirty="0"/>
              <a:t>There </a:t>
            </a:r>
            <a:r>
              <a:rPr lang="en-US" b="1" dirty="0"/>
              <a:t>have been</a:t>
            </a:r>
            <a:r>
              <a:rPr lang="en-US" dirty="0"/>
              <a:t> many earthquakes in California.</a:t>
            </a:r>
          </a:p>
          <a:p>
            <a:r>
              <a:rPr lang="en-US" dirty="0"/>
              <a:t>People </a:t>
            </a:r>
            <a:r>
              <a:rPr lang="en-US" b="1" dirty="0"/>
              <a:t>have traveled</a:t>
            </a:r>
            <a:r>
              <a:rPr lang="en-US" dirty="0"/>
              <a:t> to the Moon.</a:t>
            </a:r>
          </a:p>
          <a:p>
            <a:r>
              <a:rPr lang="en-US" dirty="0"/>
              <a:t>People </a:t>
            </a:r>
            <a:r>
              <a:rPr lang="en-US" b="1" dirty="0"/>
              <a:t>have not traveled</a:t>
            </a:r>
            <a:r>
              <a:rPr lang="en-US" dirty="0"/>
              <a:t> to Mars.</a:t>
            </a:r>
          </a:p>
          <a:p>
            <a:r>
              <a:rPr lang="en-US" b="1" dirty="0"/>
              <a:t>Have</a:t>
            </a:r>
            <a:r>
              <a:rPr lang="en-US" dirty="0"/>
              <a:t> you </a:t>
            </a:r>
            <a:r>
              <a:rPr lang="en-US" b="1" dirty="0"/>
              <a:t>read</a:t>
            </a:r>
            <a:r>
              <a:rPr lang="en-US" dirty="0"/>
              <a:t> the book yet?</a:t>
            </a:r>
          </a:p>
          <a:p>
            <a:r>
              <a:rPr lang="en-US" dirty="0"/>
              <a:t>Nobody </a:t>
            </a:r>
            <a:r>
              <a:rPr lang="en-US" b="1" dirty="0"/>
              <a:t>has</a:t>
            </a:r>
            <a:r>
              <a:rPr lang="en-US" dirty="0"/>
              <a:t> ever </a:t>
            </a:r>
            <a:r>
              <a:rPr lang="en-US" b="1" dirty="0"/>
              <a:t>climbed</a:t>
            </a:r>
            <a:r>
              <a:rPr lang="en-US" dirty="0"/>
              <a:t> that mountain.</a:t>
            </a:r>
          </a:p>
          <a:p>
            <a:r>
              <a:rPr lang="en-US" dirty="0"/>
              <a:t>A: </a:t>
            </a:r>
            <a:r>
              <a:rPr lang="en-US" b="1" dirty="0"/>
              <a:t>Has</a:t>
            </a:r>
            <a:r>
              <a:rPr lang="en-US" dirty="0"/>
              <a:t> there ever </a:t>
            </a:r>
            <a:r>
              <a:rPr lang="en-US" b="1" dirty="0"/>
              <a:t>been</a:t>
            </a:r>
            <a:r>
              <a:rPr lang="en-US" dirty="0"/>
              <a:t> a war in the United States?</a:t>
            </a:r>
            <a:br>
              <a:rPr lang="en-US" dirty="0"/>
            </a:br>
            <a:r>
              <a:rPr lang="en-US" dirty="0"/>
              <a:t>B: Yes, there </a:t>
            </a:r>
            <a:r>
              <a:rPr lang="en-US" b="1" dirty="0"/>
              <a:t>has been</a:t>
            </a:r>
            <a:r>
              <a:rPr lang="en-US" dirty="0"/>
              <a:t> a war in the United States.</a:t>
            </a:r>
          </a:p>
          <a:p>
            <a:endParaRPr lang="nl-NL" dirty="0"/>
          </a:p>
        </p:txBody>
      </p:sp>
    </p:spTree>
    <p:extLst>
      <p:ext uri="{BB962C8B-B14F-4D97-AF65-F5344CB8AC3E}">
        <p14:creationId xmlns:p14="http://schemas.microsoft.com/office/powerpoint/2010/main" val="40723893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75522" y="2492504"/>
            <a:ext cx="8790992" cy="1325563"/>
          </a:xfrm>
        </p:spPr>
        <p:txBody>
          <a:bodyPr>
            <a:noAutofit/>
          </a:bodyPr>
          <a:lstStyle/>
          <a:p>
            <a:pPr algn="ctr"/>
            <a:r>
              <a:rPr lang="en-US" sz="3600" dirty="0"/>
              <a:t>We use the </a:t>
            </a:r>
            <a:r>
              <a:rPr lang="en-US" sz="3600" b="1" dirty="0"/>
              <a:t>Present Perfect </a:t>
            </a:r>
            <a:r>
              <a:rPr lang="en-US" sz="3600" dirty="0"/>
              <a:t>to say that an action happened at an </a:t>
            </a:r>
            <a:r>
              <a:rPr lang="en-US" sz="3600" b="1" dirty="0"/>
              <a:t>unspecified time </a:t>
            </a:r>
            <a:r>
              <a:rPr lang="en-US" sz="3600" dirty="0"/>
              <a:t>before now. </a:t>
            </a:r>
            <a:r>
              <a:rPr lang="en-US" sz="3600" dirty="0" smtClean="0"/>
              <a:t/>
            </a:r>
            <a:br>
              <a:rPr lang="en-US" sz="3600" dirty="0" smtClean="0"/>
            </a:br>
            <a:r>
              <a:rPr lang="en-US" sz="3600" dirty="0" smtClean="0"/>
              <a:t>The </a:t>
            </a:r>
            <a:r>
              <a:rPr lang="en-US" sz="3600" dirty="0"/>
              <a:t>exact time is not important. </a:t>
            </a:r>
            <a:endParaRPr lang="nl-NL" sz="3600" dirty="0"/>
          </a:p>
        </p:txBody>
      </p:sp>
    </p:spTree>
    <p:extLst>
      <p:ext uri="{BB962C8B-B14F-4D97-AF65-F5344CB8AC3E}">
        <p14:creationId xmlns:p14="http://schemas.microsoft.com/office/powerpoint/2010/main" val="3216320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nl-NL" b="1" dirty="0" smtClean="0"/>
              <a:t>Present Perfect</a:t>
            </a:r>
            <a:r>
              <a:rPr lang="nl-NL" dirty="0" smtClean="0"/>
              <a:t/>
            </a:r>
            <a:br>
              <a:rPr lang="nl-NL" dirty="0" smtClean="0"/>
            </a:br>
            <a:r>
              <a:rPr lang="nl-NL" dirty="0" smtClean="0"/>
              <a:t>time </a:t>
            </a:r>
            <a:r>
              <a:rPr lang="nl-NL" dirty="0" err="1" smtClean="0"/>
              <a:t>expressions</a:t>
            </a:r>
            <a:endParaRPr lang="nl-NL" dirty="0"/>
          </a:p>
        </p:txBody>
      </p:sp>
      <p:sp>
        <p:nvSpPr>
          <p:cNvPr id="3" name="Tijdelijke aanduiding voor inhoud 2"/>
          <p:cNvSpPr>
            <a:spLocks noGrp="1"/>
          </p:cNvSpPr>
          <p:nvPr>
            <p:ph idx="1"/>
          </p:nvPr>
        </p:nvSpPr>
        <p:spPr>
          <a:xfrm>
            <a:off x="677334" y="1884169"/>
            <a:ext cx="3957735" cy="4351338"/>
          </a:xfrm>
        </p:spPr>
        <p:txBody>
          <a:bodyPr>
            <a:noAutofit/>
          </a:bodyPr>
          <a:lstStyle/>
          <a:p>
            <a:pPr marL="0" indent="0" algn="ctr">
              <a:buNone/>
            </a:pPr>
            <a:r>
              <a:rPr lang="nl-NL" sz="2600" dirty="0" smtClean="0"/>
              <a:t>never</a:t>
            </a:r>
          </a:p>
          <a:p>
            <a:pPr marL="0" indent="0" algn="ctr">
              <a:buNone/>
            </a:pPr>
            <a:r>
              <a:rPr lang="nl-NL" sz="2600" dirty="0" smtClean="0"/>
              <a:t>ever</a:t>
            </a:r>
          </a:p>
          <a:p>
            <a:pPr marL="0" indent="0" algn="ctr">
              <a:buNone/>
            </a:pPr>
            <a:r>
              <a:rPr lang="nl-NL" sz="2600" dirty="0" err="1" smtClean="0"/>
              <a:t>for</a:t>
            </a:r>
            <a:endParaRPr lang="nl-NL" sz="2600" dirty="0" smtClean="0"/>
          </a:p>
          <a:p>
            <a:pPr marL="0" indent="0" algn="ctr">
              <a:buNone/>
            </a:pPr>
            <a:r>
              <a:rPr lang="nl-NL" sz="2600" dirty="0" err="1" smtClean="0"/>
              <a:t>since</a:t>
            </a:r>
            <a:endParaRPr lang="nl-NL" sz="2600" dirty="0" smtClean="0"/>
          </a:p>
          <a:p>
            <a:pPr marL="0" indent="0" algn="ctr">
              <a:buNone/>
            </a:pPr>
            <a:r>
              <a:rPr lang="nl-NL" sz="2600" dirty="0" err="1" smtClean="0"/>
              <a:t>already</a:t>
            </a:r>
            <a:endParaRPr lang="nl-NL" sz="2600" dirty="0" smtClean="0"/>
          </a:p>
          <a:p>
            <a:pPr marL="0" indent="0" algn="ctr">
              <a:buNone/>
            </a:pPr>
            <a:r>
              <a:rPr lang="nl-NL" sz="2600" dirty="0" err="1" smtClean="0"/>
              <a:t>just</a:t>
            </a:r>
            <a:endParaRPr lang="nl-NL" sz="2600" dirty="0" smtClean="0"/>
          </a:p>
          <a:p>
            <a:pPr marL="0" indent="0" algn="ctr">
              <a:buNone/>
            </a:pPr>
            <a:r>
              <a:rPr lang="nl-NL" sz="2600" dirty="0" err="1" smtClean="0"/>
              <a:t>yet</a:t>
            </a:r>
            <a:endParaRPr lang="nl-NL" sz="2600" dirty="0" smtClean="0"/>
          </a:p>
          <a:p>
            <a:pPr marL="0" indent="0" algn="ctr">
              <a:buNone/>
            </a:pPr>
            <a:r>
              <a:rPr lang="nl-NL" sz="2600" dirty="0" err="1" smtClean="0"/>
              <a:t>how</a:t>
            </a:r>
            <a:r>
              <a:rPr lang="nl-NL" sz="2600" dirty="0" smtClean="0"/>
              <a:t> long</a:t>
            </a:r>
            <a:endParaRPr lang="nl-NL" sz="2600" dirty="0"/>
          </a:p>
        </p:txBody>
      </p:sp>
      <p:sp>
        <p:nvSpPr>
          <p:cNvPr id="4" name="Tijdelijke aanduiding voor inhoud 2"/>
          <p:cNvSpPr txBox="1">
            <a:spLocks/>
          </p:cNvSpPr>
          <p:nvPr/>
        </p:nvSpPr>
        <p:spPr>
          <a:xfrm>
            <a:off x="5316267" y="1884169"/>
            <a:ext cx="3957735" cy="4351338"/>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nl-NL" b="1" u="sng" dirty="0" err="1" smtClean="0"/>
              <a:t>f</a:t>
            </a:r>
            <a:r>
              <a:rPr lang="nl-NL" dirty="0" err="1" smtClean="0"/>
              <a:t>or</a:t>
            </a:r>
            <a:r>
              <a:rPr lang="nl-NL" dirty="0" smtClean="0"/>
              <a:t> </a:t>
            </a:r>
          </a:p>
          <a:p>
            <a:pPr marL="0" indent="0" algn="ctr">
              <a:buFont typeface="Arial" panose="020B0604020202020204" pitchFamily="34" charset="0"/>
              <a:buNone/>
            </a:pPr>
            <a:r>
              <a:rPr lang="nl-NL" b="1" u="sng" dirty="0" err="1" smtClean="0"/>
              <a:t>y</a:t>
            </a:r>
            <a:r>
              <a:rPr lang="nl-NL" dirty="0" err="1" smtClean="0"/>
              <a:t>et</a:t>
            </a:r>
            <a:endParaRPr lang="nl-NL" dirty="0" smtClean="0"/>
          </a:p>
          <a:p>
            <a:pPr marL="0" indent="0" algn="ctr">
              <a:buFont typeface="Arial" panose="020B0604020202020204" pitchFamily="34" charset="0"/>
              <a:buNone/>
            </a:pPr>
            <a:r>
              <a:rPr lang="nl-NL" b="1" u="sng" dirty="0" smtClean="0"/>
              <a:t>n</a:t>
            </a:r>
            <a:r>
              <a:rPr lang="nl-NL" dirty="0" smtClean="0"/>
              <a:t>ever</a:t>
            </a:r>
          </a:p>
          <a:p>
            <a:pPr marL="0" indent="0" algn="ctr">
              <a:buFont typeface="Arial" panose="020B0604020202020204" pitchFamily="34" charset="0"/>
              <a:buNone/>
            </a:pPr>
            <a:r>
              <a:rPr lang="nl-NL" b="1" u="sng" dirty="0" smtClean="0"/>
              <a:t>e</a:t>
            </a:r>
            <a:r>
              <a:rPr lang="nl-NL" dirty="0" smtClean="0"/>
              <a:t>ver</a:t>
            </a:r>
          </a:p>
          <a:p>
            <a:pPr marL="0" indent="0" algn="ctr">
              <a:buFont typeface="Arial" panose="020B0604020202020204" pitchFamily="34" charset="0"/>
              <a:buNone/>
            </a:pPr>
            <a:endParaRPr lang="nl-NL" dirty="0" smtClean="0"/>
          </a:p>
          <a:p>
            <a:pPr marL="0" indent="0" algn="ctr">
              <a:buFont typeface="Arial" panose="020B0604020202020204" pitchFamily="34" charset="0"/>
              <a:buNone/>
            </a:pPr>
            <a:r>
              <a:rPr lang="nl-NL" b="1" u="sng" dirty="0" err="1" smtClean="0"/>
              <a:t>j</a:t>
            </a:r>
            <a:r>
              <a:rPr lang="nl-NL" dirty="0" err="1" smtClean="0"/>
              <a:t>ust</a:t>
            </a:r>
            <a:endParaRPr lang="nl-NL" dirty="0" smtClean="0"/>
          </a:p>
          <a:p>
            <a:pPr marL="0" indent="0" algn="ctr">
              <a:buFont typeface="Arial" panose="020B0604020202020204" pitchFamily="34" charset="0"/>
              <a:buNone/>
            </a:pPr>
            <a:r>
              <a:rPr lang="nl-NL" b="1" u="sng" dirty="0" err="1" smtClean="0"/>
              <a:t>a</a:t>
            </a:r>
            <a:r>
              <a:rPr lang="nl-NL" dirty="0" err="1" smtClean="0"/>
              <a:t>lready</a:t>
            </a:r>
            <a:endParaRPr lang="nl-NL" dirty="0" smtClean="0"/>
          </a:p>
          <a:p>
            <a:pPr marL="0" indent="0" algn="ctr">
              <a:buFont typeface="Arial" panose="020B0604020202020204" pitchFamily="34" charset="0"/>
              <a:buNone/>
            </a:pPr>
            <a:r>
              <a:rPr lang="nl-NL" b="1" u="sng" dirty="0" err="1" smtClean="0"/>
              <a:t>s</a:t>
            </a:r>
            <a:r>
              <a:rPr lang="nl-NL" dirty="0" err="1" smtClean="0"/>
              <a:t>ince</a:t>
            </a:r>
            <a:endParaRPr lang="nl-NL" dirty="0" smtClean="0"/>
          </a:p>
          <a:p>
            <a:pPr marL="0" indent="0" algn="ctr">
              <a:buFont typeface="Arial" panose="020B0604020202020204" pitchFamily="34" charset="0"/>
              <a:buNone/>
            </a:pPr>
            <a:endParaRPr lang="nl-NL" dirty="0" smtClean="0"/>
          </a:p>
          <a:p>
            <a:pPr marL="0" indent="0" algn="ctr">
              <a:buFont typeface="Arial" panose="020B0604020202020204" pitchFamily="34" charset="0"/>
              <a:buNone/>
            </a:pPr>
            <a:r>
              <a:rPr lang="nl-NL" dirty="0" err="1" smtClean="0"/>
              <a:t>how</a:t>
            </a:r>
            <a:r>
              <a:rPr lang="nl-NL" dirty="0" smtClean="0"/>
              <a:t> long</a:t>
            </a:r>
            <a:endParaRPr lang="nl-NL" dirty="0"/>
          </a:p>
        </p:txBody>
      </p:sp>
    </p:spTree>
    <p:extLst>
      <p:ext uri="{BB962C8B-B14F-4D97-AF65-F5344CB8AC3E}">
        <p14:creationId xmlns:p14="http://schemas.microsoft.com/office/powerpoint/2010/main" val="27884709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en-US" sz="2800" dirty="0"/>
              <a:t>You can use the Present Perfect to describe your experience. It is like saying, "I have the experience of..." You can also use this tense to say that you have never had a certain experience. </a:t>
            </a:r>
            <a:endParaRPr lang="nl-NL" sz="2800" dirty="0"/>
          </a:p>
        </p:txBody>
      </p:sp>
      <p:sp>
        <p:nvSpPr>
          <p:cNvPr id="3" name="Tijdelijke aanduiding voor inhoud 2"/>
          <p:cNvSpPr>
            <a:spLocks noGrp="1"/>
          </p:cNvSpPr>
          <p:nvPr>
            <p:ph idx="1"/>
          </p:nvPr>
        </p:nvSpPr>
        <p:spPr>
          <a:xfrm>
            <a:off x="677334" y="2397967"/>
            <a:ext cx="8596668" cy="3643395"/>
          </a:xfrm>
        </p:spPr>
        <p:txBody>
          <a:bodyPr>
            <a:normAutofit lnSpcReduction="10000"/>
          </a:bodyPr>
          <a:lstStyle/>
          <a:p>
            <a:r>
              <a:rPr lang="en-US" dirty="0"/>
              <a:t>I </a:t>
            </a:r>
            <a:r>
              <a:rPr lang="en-US" b="1" dirty="0"/>
              <a:t>have been</a:t>
            </a:r>
            <a:r>
              <a:rPr lang="en-US" dirty="0"/>
              <a:t> to France.</a:t>
            </a:r>
            <a:br>
              <a:rPr lang="en-US" dirty="0"/>
            </a:br>
            <a:r>
              <a:rPr lang="en-US" sz="1300" i="1" dirty="0"/>
              <a:t>This sentence means that you have had the experience of being in France. Maybe you have been there once, or several times.</a:t>
            </a:r>
            <a:endParaRPr lang="en-US" sz="1300" dirty="0"/>
          </a:p>
          <a:p>
            <a:r>
              <a:rPr lang="en-US" dirty="0"/>
              <a:t>I </a:t>
            </a:r>
            <a:r>
              <a:rPr lang="en-US" b="1" dirty="0"/>
              <a:t>have been</a:t>
            </a:r>
            <a:r>
              <a:rPr lang="en-US" dirty="0"/>
              <a:t> to France three times.</a:t>
            </a:r>
            <a:br>
              <a:rPr lang="en-US" dirty="0"/>
            </a:br>
            <a:r>
              <a:rPr lang="en-US" sz="1400" i="1" dirty="0"/>
              <a:t>You can add the number of times at the end of the sentence</a:t>
            </a:r>
            <a:r>
              <a:rPr lang="en-US" sz="1100" i="1" dirty="0"/>
              <a:t>.</a:t>
            </a:r>
            <a:endParaRPr lang="en-US" sz="1100" dirty="0"/>
          </a:p>
          <a:p>
            <a:r>
              <a:rPr lang="en-US" dirty="0"/>
              <a:t>I </a:t>
            </a:r>
            <a:r>
              <a:rPr lang="en-US" b="1" dirty="0"/>
              <a:t>have</a:t>
            </a:r>
            <a:r>
              <a:rPr lang="en-US" dirty="0"/>
              <a:t> </a:t>
            </a:r>
            <a:r>
              <a:rPr lang="en-US" u="sng" dirty="0"/>
              <a:t>never</a:t>
            </a:r>
            <a:r>
              <a:rPr lang="en-US" dirty="0"/>
              <a:t> </a:t>
            </a:r>
            <a:r>
              <a:rPr lang="en-US" b="1" dirty="0"/>
              <a:t>been</a:t>
            </a:r>
            <a:r>
              <a:rPr lang="en-US" dirty="0"/>
              <a:t> to France.</a:t>
            </a:r>
            <a:br>
              <a:rPr lang="en-US" dirty="0"/>
            </a:br>
            <a:r>
              <a:rPr lang="en-US" sz="1200" i="1" dirty="0"/>
              <a:t>This sentence means that you have not had the experience of going to France</a:t>
            </a:r>
            <a:r>
              <a:rPr lang="en-US" sz="1050" i="1" dirty="0"/>
              <a:t>.</a:t>
            </a:r>
            <a:endParaRPr lang="en-US" sz="1050" dirty="0"/>
          </a:p>
          <a:p>
            <a:r>
              <a:rPr lang="en-US" dirty="0"/>
              <a:t>I think I </a:t>
            </a:r>
            <a:r>
              <a:rPr lang="en-US" b="1" dirty="0"/>
              <a:t>have seen</a:t>
            </a:r>
            <a:r>
              <a:rPr lang="en-US" dirty="0"/>
              <a:t> that movie before.</a:t>
            </a:r>
          </a:p>
          <a:p>
            <a:r>
              <a:rPr lang="en-US" dirty="0"/>
              <a:t>He </a:t>
            </a:r>
            <a:r>
              <a:rPr lang="en-US" b="1" dirty="0"/>
              <a:t>has</a:t>
            </a:r>
            <a:r>
              <a:rPr lang="en-US" dirty="0"/>
              <a:t> </a:t>
            </a:r>
            <a:r>
              <a:rPr lang="en-US" u="sng" dirty="0"/>
              <a:t>never</a:t>
            </a:r>
            <a:r>
              <a:rPr lang="en-US" dirty="0"/>
              <a:t> </a:t>
            </a:r>
            <a:r>
              <a:rPr lang="en-US" b="1" dirty="0" smtClean="0"/>
              <a:t>travelled</a:t>
            </a:r>
            <a:r>
              <a:rPr lang="en-US" dirty="0"/>
              <a:t> by train.</a:t>
            </a:r>
          </a:p>
          <a:p>
            <a:r>
              <a:rPr lang="en-US" dirty="0"/>
              <a:t>Joan </a:t>
            </a:r>
            <a:r>
              <a:rPr lang="en-US" b="1" dirty="0"/>
              <a:t>has studied</a:t>
            </a:r>
            <a:r>
              <a:rPr lang="en-US" dirty="0"/>
              <a:t> two foreign languages.</a:t>
            </a:r>
          </a:p>
          <a:p>
            <a:r>
              <a:rPr lang="en-US" dirty="0"/>
              <a:t>A: </a:t>
            </a:r>
            <a:r>
              <a:rPr lang="en-US" b="1" dirty="0"/>
              <a:t>Have</a:t>
            </a:r>
            <a:r>
              <a:rPr lang="en-US" dirty="0"/>
              <a:t> you </a:t>
            </a:r>
            <a:r>
              <a:rPr lang="en-US" u="sng" dirty="0"/>
              <a:t>ever</a:t>
            </a:r>
            <a:r>
              <a:rPr lang="en-US" dirty="0"/>
              <a:t> </a:t>
            </a:r>
            <a:r>
              <a:rPr lang="en-US" b="1" dirty="0"/>
              <a:t>met</a:t>
            </a:r>
            <a:r>
              <a:rPr lang="en-US" dirty="0"/>
              <a:t> him?</a:t>
            </a:r>
            <a:br>
              <a:rPr lang="en-US" dirty="0"/>
            </a:br>
            <a:r>
              <a:rPr lang="en-US" dirty="0"/>
              <a:t>B: No, I </a:t>
            </a:r>
            <a:r>
              <a:rPr lang="en-US" b="1" dirty="0"/>
              <a:t>have</a:t>
            </a:r>
            <a:r>
              <a:rPr lang="en-US" dirty="0"/>
              <a:t> not </a:t>
            </a:r>
            <a:r>
              <a:rPr lang="en-US" b="1" dirty="0"/>
              <a:t>met</a:t>
            </a:r>
            <a:r>
              <a:rPr lang="en-US" dirty="0"/>
              <a:t> him.</a:t>
            </a:r>
          </a:p>
          <a:p>
            <a:endParaRPr lang="nl-NL" dirty="0"/>
          </a:p>
        </p:txBody>
      </p:sp>
    </p:spTree>
    <p:extLst>
      <p:ext uri="{BB962C8B-B14F-4D97-AF65-F5344CB8AC3E}">
        <p14:creationId xmlns:p14="http://schemas.microsoft.com/office/powerpoint/2010/main" val="12404712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a:t>We often use the Present Perfect to talk </a:t>
            </a:r>
            <a:r>
              <a:rPr lang="en-US" dirty="0" smtClean="0"/>
              <a:t>about how long current situations have existed.</a:t>
            </a:r>
            <a:endParaRPr lang="nl-NL" dirty="0"/>
          </a:p>
        </p:txBody>
      </p:sp>
      <p:sp>
        <p:nvSpPr>
          <p:cNvPr id="3" name="Tijdelijke aanduiding voor inhoud 2"/>
          <p:cNvSpPr>
            <a:spLocks noGrp="1"/>
          </p:cNvSpPr>
          <p:nvPr>
            <p:ph idx="1"/>
          </p:nvPr>
        </p:nvSpPr>
        <p:spPr/>
        <p:txBody>
          <a:bodyPr/>
          <a:lstStyle/>
          <a:p>
            <a:endParaRPr lang="en-US" dirty="0" smtClean="0"/>
          </a:p>
          <a:p>
            <a:r>
              <a:rPr lang="en-US" dirty="0" smtClean="0"/>
              <a:t>You</a:t>
            </a:r>
            <a:r>
              <a:rPr lang="en-US" dirty="0"/>
              <a:t> </a:t>
            </a:r>
            <a:r>
              <a:rPr lang="en-US" b="1" dirty="0"/>
              <a:t>have grown</a:t>
            </a:r>
            <a:r>
              <a:rPr lang="en-US" dirty="0"/>
              <a:t> </a:t>
            </a:r>
            <a:r>
              <a:rPr lang="en-US" u="sng" dirty="0"/>
              <a:t>since</a:t>
            </a:r>
            <a:r>
              <a:rPr lang="en-US" dirty="0"/>
              <a:t> the last time I saw you.</a:t>
            </a:r>
          </a:p>
          <a:p>
            <a:r>
              <a:rPr lang="en-US" dirty="0" smtClean="0"/>
              <a:t>I</a:t>
            </a:r>
            <a:r>
              <a:rPr lang="en-US" b="1" dirty="0" smtClean="0"/>
              <a:t>’ve been </a:t>
            </a:r>
            <a:r>
              <a:rPr lang="en-US" dirty="0" smtClean="0"/>
              <a:t>at this school </a:t>
            </a:r>
            <a:r>
              <a:rPr lang="en-US" u="sng" dirty="0" smtClean="0"/>
              <a:t>for</a:t>
            </a:r>
            <a:r>
              <a:rPr lang="en-US" dirty="0" smtClean="0"/>
              <a:t> six years.</a:t>
            </a:r>
          </a:p>
          <a:p>
            <a:r>
              <a:rPr lang="en-US" dirty="0" smtClean="0"/>
              <a:t>Japanese</a:t>
            </a:r>
            <a:r>
              <a:rPr lang="en-US" dirty="0"/>
              <a:t> </a:t>
            </a:r>
            <a:r>
              <a:rPr lang="en-US" b="1" dirty="0"/>
              <a:t>has become</a:t>
            </a:r>
            <a:r>
              <a:rPr lang="en-US" dirty="0"/>
              <a:t> one of the most popular courses at the university </a:t>
            </a:r>
            <a:r>
              <a:rPr lang="en-US" u="sng" dirty="0"/>
              <a:t>since</a:t>
            </a:r>
            <a:r>
              <a:rPr lang="en-US" dirty="0"/>
              <a:t> the Asian studies </a:t>
            </a:r>
            <a:r>
              <a:rPr lang="en-US" dirty="0" err="1" smtClean="0"/>
              <a:t>programme</a:t>
            </a:r>
            <a:r>
              <a:rPr lang="en-US" dirty="0" smtClean="0"/>
              <a:t> </a:t>
            </a:r>
            <a:r>
              <a:rPr lang="en-US" dirty="0"/>
              <a:t>was established.</a:t>
            </a:r>
          </a:p>
          <a:p>
            <a:r>
              <a:rPr lang="en-US" dirty="0"/>
              <a:t>My English </a:t>
            </a:r>
            <a:r>
              <a:rPr lang="en-US" b="1" dirty="0"/>
              <a:t>has</a:t>
            </a:r>
            <a:r>
              <a:rPr lang="en-US" dirty="0"/>
              <a:t> really </a:t>
            </a:r>
            <a:r>
              <a:rPr lang="en-US" b="1" dirty="0"/>
              <a:t>improved</a:t>
            </a:r>
            <a:r>
              <a:rPr lang="en-US" dirty="0"/>
              <a:t> </a:t>
            </a:r>
            <a:r>
              <a:rPr lang="en-US" u="sng" dirty="0"/>
              <a:t>since</a:t>
            </a:r>
            <a:r>
              <a:rPr lang="en-US" dirty="0"/>
              <a:t> I moved to Australia.</a:t>
            </a:r>
          </a:p>
          <a:p>
            <a:endParaRPr lang="nl-NL" dirty="0"/>
          </a:p>
        </p:txBody>
      </p:sp>
    </p:spTree>
    <p:extLst>
      <p:ext uri="{BB962C8B-B14F-4D97-AF65-F5344CB8AC3E}">
        <p14:creationId xmlns:p14="http://schemas.microsoft.com/office/powerpoint/2010/main" val="229836981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40</TotalTime>
  <Words>381</Words>
  <Application>Microsoft Office PowerPoint</Application>
  <PresentationFormat>Breedbeeld</PresentationFormat>
  <Paragraphs>142</Paragraphs>
  <Slides>15</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15</vt:i4>
      </vt:variant>
    </vt:vector>
  </HeadingPairs>
  <TitlesOfParts>
    <vt:vector size="19" baseType="lpstr">
      <vt:lpstr>Arial</vt:lpstr>
      <vt:lpstr>Trebuchet MS</vt:lpstr>
      <vt:lpstr>Wingdings 3</vt:lpstr>
      <vt:lpstr>Facet</vt:lpstr>
      <vt:lpstr>Present perfect</vt:lpstr>
      <vt:lpstr>Past Simple</vt:lpstr>
      <vt:lpstr>Use the Past Simple to express the idea that an action started and finished at a specific time in the past. </vt:lpstr>
      <vt:lpstr>Past Simple  time expressions</vt:lpstr>
      <vt:lpstr>When do the sentences below take place?</vt:lpstr>
      <vt:lpstr>We use the Present Perfect to say that an action happened at an unspecified time before now.  The exact time is not important. </vt:lpstr>
      <vt:lpstr>Present Perfect time expressions</vt:lpstr>
      <vt:lpstr>You can use the Present Perfect to describe your experience. It is like saying, "I have the experience of..." You can also use this tense to say that you have never had a certain experience. </vt:lpstr>
      <vt:lpstr>We often use the Present Perfect to talk about how long current situations have existed.</vt:lpstr>
      <vt:lpstr>We often use the Present Perfect to talk about past events that are connected with the present.</vt:lpstr>
      <vt:lpstr>Present Perfect Simple</vt:lpstr>
      <vt:lpstr>Present Perfect Continuous  ACTIONS THAT STARTED IN THE PAST AND CONTINUE IN THE PRESENT  </vt:lpstr>
      <vt:lpstr>Present Perfect Continuous  ACTIONS THAT HAVE JUST FINISHED, BUT WE ARE INTERESTED IN THE RESULTS </vt:lpstr>
      <vt:lpstr>VERBS WITHOUT CONTINUOUS FORMS </vt:lpstr>
      <vt:lpstr>Practice makes perfect!</vt:lpstr>
    </vt:vector>
  </TitlesOfParts>
  <Company>Het Hooghuis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 perfect</dc:title>
  <dc:creator>Klerks-van Hoof, YJM (Yvette)</dc:creator>
  <cp:lastModifiedBy>Klerks-van Hoof, YJM (Yvette) </cp:lastModifiedBy>
  <cp:revision>14</cp:revision>
  <dcterms:created xsi:type="dcterms:W3CDTF">2017-01-12T07:13:37Z</dcterms:created>
  <dcterms:modified xsi:type="dcterms:W3CDTF">2017-01-12T07:54:01Z</dcterms:modified>
</cp:coreProperties>
</file>